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8" r:id="rId4"/>
    <p:sldId id="260" r:id="rId5"/>
    <p:sldId id="261" r:id="rId6"/>
    <p:sldId id="259" r:id="rId7"/>
    <p:sldId id="257" r:id="rId8"/>
    <p:sldId id="265" r:id="rId9"/>
    <p:sldId id="263" r:id="rId10"/>
    <p:sldId id="277" r:id="rId11"/>
    <p:sldId id="278" r:id="rId12"/>
    <p:sldId id="268" r:id="rId13"/>
    <p:sldId id="262" r:id="rId14"/>
    <p:sldId id="276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urostile" panose="020B0504020202050204" pitchFamily="34" charset="0"/>
      <p:regular r:id="rId29"/>
      <p:bold r:id="rId30"/>
    </p:embeddedFont>
    <p:embeddedFont>
      <p:font typeface="Helios" panose="020B0504020202020204" pitchFamily="34" charset="0"/>
      <p:regular r:id="rId31"/>
    </p:embeddedFont>
    <p:embeddedFont>
      <p:font typeface="Helios Bold" panose="020B0704020202020204" pitchFamily="34" charset="0"/>
      <p:regular r:id="rId32"/>
      <p:bold r:id="rId33"/>
    </p:embeddedFont>
    <p:embeddedFont>
      <p:font typeface="Helios Italics" panose="020B0503020202090204" pitchFamily="34" charset="0"/>
      <p:regular r:id="rId34"/>
      <p:italic r:id="rId35"/>
    </p:embeddedFont>
    <p:embeddedFont>
      <p:font typeface="JetBrains Mono" panose="02000009000000000000" pitchFamily="49" charset="0"/>
      <p:regular r:id="rId36"/>
      <p:bold r:id="rId37"/>
      <p:italic r:id="rId38"/>
      <p:boldItalic r:id="rId39"/>
    </p:embeddedFont>
    <p:embeddedFont>
      <p:font typeface="JetBrains Mono Medium" panose="02000009000000000000" pitchFamily="49" charset="0"/>
      <p:regular r:id="rId40"/>
      <p:bold r:id="rId41"/>
      <p:italic r:id="rId42"/>
      <p:boldItalic r:id="rId43"/>
    </p:embeddedFont>
    <p:embeddedFont>
      <p:font typeface="TT Hoves Bold" panose="02000003020000060003" pitchFamily="2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572" autoAdjust="0"/>
  </p:normalViewPr>
  <p:slideViewPr>
    <p:cSldViewPr>
      <p:cViewPr>
        <p:scale>
          <a:sx n="76" d="100"/>
          <a:sy n="76" d="100"/>
        </p:scale>
        <p:origin x="-8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50" Type="http://schemas.openxmlformats.org/officeDocument/2006/relationships/image" Target="../media/image79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8" Type="http://schemas.openxmlformats.org/officeDocument/2006/relationships/image" Target="../media/image37.png"/><Relationship Id="rId51" Type="http://schemas.openxmlformats.org/officeDocument/2006/relationships/image" Target="../media/image80.svg"/><Relationship Id="rId3" Type="http://schemas.openxmlformats.org/officeDocument/2006/relationships/image" Target="../media/image3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3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696200" y="0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05306"/>
            <a:ext cx="4465420" cy="405367"/>
            <a:chOff x="0" y="-37"/>
            <a:chExt cx="5953893" cy="5404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803451" y="-37"/>
              <a:ext cx="5150442" cy="54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etBrains Mono Medium"/>
                  <a:ea typeface="JetBrains Mono Medium"/>
                  <a:cs typeface="JetBrains Mono Medium"/>
                  <a:sym typeface="JetBrains Mono Medium"/>
                </a:rPr>
                <a:t>Tender Ease</a:t>
              </a:r>
              <a:endParaRPr lang="en-US" sz="2401" dirty="0">
                <a:solidFill>
                  <a:schemeClr val="tx1">
                    <a:lumMod val="65000"/>
                    <a:lumOff val="35000"/>
                  </a:schemeClr>
                </a:solidFill>
                <a:latin typeface="Helio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29750" y="924818"/>
            <a:ext cx="557717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Helios"/>
              </a:rPr>
              <a:t>01.04.24</a:t>
            </a:r>
            <a:endParaRPr lang="en-US" sz="2999" dirty="0">
              <a:solidFill>
                <a:srgbClr val="FFFFFF"/>
              </a:solidFill>
              <a:latin typeface="Helio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039904"/>
            <a:ext cx="7282512" cy="4207193"/>
            <a:chOff x="0" y="0"/>
            <a:chExt cx="9710016" cy="560959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901989"/>
              <a:ext cx="971001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ru-RU" sz="3199" dirty="0">
                  <a:solidFill>
                    <a:srgbClr val="2A2E3A"/>
                  </a:solidFill>
                  <a:latin typeface="Helios"/>
                </a:rPr>
                <a:t>Стараемся во славу слоников</a:t>
              </a:r>
              <a:endParaRPr lang="en-US" sz="3199" dirty="0">
                <a:solidFill>
                  <a:srgbClr val="2A2E3A"/>
                </a:solidFill>
                <a:latin typeface="Helio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710016" cy="4616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ru-RU" sz="11499" dirty="0">
                  <a:solidFill>
                    <a:srgbClr val="2A2E3A"/>
                  </a:solidFill>
                  <a:latin typeface="TT Hoves Bold"/>
                </a:rPr>
                <a:t>Команда</a:t>
              </a:r>
              <a:r>
                <a:rPr lang="en-US" sz="11499" dirty="0">
                  <a:solidFill>
                    <a:srgbClr val="A20E20"/>
                  </a:solidFill>
                  <a:latin typeface="TT Hoves Bold"/>
                </a:rPr>
                <a:t> </a:t>
              </a:r>
              <a:r>
                <a:rPr lang="ru-RU" sz="11499" dirty="0">
                  <a:solidFill>
                    <a:srgbClr val="A20E20"/>
                  </a:solidFill>
                  <a:latin typeface="TT Hoves Bold"/>
                </a:rPr>
                <a:t>Индусы</a:t>
              </a:r>
              <a:endParaRPr lang="en-US" sz="11499" dirty="0">
                <a:solidFill>
                  <a:srgbClr val="A20E20"/>
                </a:solidFill>
                <a:latin typeface="TT Hove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920183"/>
            <a:ext cx="5622923" cy="338117"/>
            <a:chOff x="0" y="0"/>
            <a:chExt cx="7497231" cy="4508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32051" y="-45310"/>
              <a:ext cx="666518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u="none" dirty="0">
                  <a:solidFill>
                    <a:srgbClr val="2A2E3A"/>
                  </a:solidFill>
                  <a:latin typeface="Helios"/>
                </a:rPr>
                <a:t>Information available in audio.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601808" y="-384018"/>
            <a:ext cx="18526628" cy="3984902"/>
            <a:chOff x="0" y="0"/>
            <a:chExt cx="1610883" cy="346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0883" cy="346486"/>
            </a:xfrm>
            <a:custGeom>
              <a:avLst/>
              <a:gdLst/>
              <a:ahLst/>
              <a:cxnLst/>
              <a:rect l="l" t="t" r="r" b="b"/>
              <a:pathLst>
                <a:path w="1610883" h="346486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02859"/>
            <a:ext cx="15506700" cy="2558970"/>
            <a:chOff x="0" y="0"/>
            <a:chExt cx="15493593" cy="341196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5493593" cy="341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 err="1">
                  <a:solidFill>
                    <a:srgbClr val="A20E20"/>
                  </a:solidFill>
                  <a:latin typeface="TT Hoves Bold"/>
                </a:rPr>
                <a:t>Конкуретные</a:t>
              </a: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 преимущества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14389"/>
              <a:ext cx="15493593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1028700" y="4362885"/>
          <a:ext cx="16240124" cy="4139671"/>
        </p:xfrm>
        <a:graphic>
          <a:graphicData uri="http://schemas.openxmlformats.org/drawingml/2006/table">
            <a:tbl>
              <a:tblPr/>
              <a:tblGrid>
                <a:gridCol w="406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0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 Italics"/>
                        </a:rPr>
                        <a:t>*Dollar amounts are in millions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YOY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Dividend/share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5791654" y="8032242"/>
            <a:ext cx="8214541" cy="1226058"/>
            <a:chOff x="0" y="0"/>
            <a:chExt cx="12177574" cy="18175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77575" cy="1817559"/>
            </a:xfrm>
            <a:custGeom>
              <a:avLst/>
              <a:gdLst/>
              <a:ahLst/>
              <a:cxnLst/>
              <a:rect l="l" t="t" r="r" b="b"/>
              <a:pathLst>
                <a:path w="12177575" h="1817559">
                  <a:moveTo>
                    <a:pt x="28274" y="0"/>
                  </a:moveTo>
                  <a:lnTo>
                    <a:pt x="12149300" y="0"/>
                  </a:lnTo>
                  <a:cubicBezTo>
                    <a:pt x="12164916" y="0"/>
                    <a:pt x="12177575" y="12659"/>
                    <a:pt x="12177575" y="28274"/>
                  </a:cubicBezTo>
                  <a:lnTo>
                    <a:pt x="12177575" y="1789285"/>
                  </a:lnTo>
                  <a:cubicBezTo>
                    <a:pt x="12177575" y="1804900"/>
                    <a:pt x="12164916" y="1817559"/>
                    <a:pt x="12149300" y="1817559"/>
                  </a:cubicBezTo>
                  <a:lnTo>
                    <a:pt x="28274" y="1817559"/>
                  </a:lnTo>
                  <a:cubicBezTo>
                    <a:pt x="12659" y="1817559"/>
                    <a:pt x="0" y="1804900"/>
                    <a:pt x="0" y="1789285"/>
                  </a:cubicBezTo>
                  <a:lnTo>
                    <a:pt x="0" y="28274"/>
                  </a:lnTo>
                  <a:cubicBezTo>
                    <a:pt x="0" y="12659"/>
                    <a:pt x="12659" y="0"/>
                    <a:pt x="2827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77574" cy="185565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Customize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this table! Just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on any cell to see all the available table functions.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To merge,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 first highlight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two or more cells, then click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"Merge Cells" 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to organize your table according to your needs!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23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3478" y="224448"/>
            <a:ext cx="18054087" cy="10088970"/>
            <a:chOff x="0" y="0"/>
            <a:chExt cx="452149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149" cy="252670"/>
            </a:xfrm>
            <a:custGeom>
              <a:avLst/>
              <a:gdLst/>
              <a:ahLst/>
              <a:cxnLst/>
              <a:rect l="l" t="t" r="r" b="b"/>
              <a:pathLst>
                <a:path w="452149" h="252670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0565"/>
            <a:ext cx="625071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FFFFFF"/>
                </a:solidFill>
                <a:latin typeface="TT Hoves Bold"/>
              </a:rPr>
              <a:t>Выводы</a:t>
            </a:r>
            <a:endParaRPr lang="en-US" sz="8499" dirty="0">
              <a:solidFill>
                <a:srgbClr val="FFFFFF"/>
              </a:solidFill>
              <a:latin typeface="TT Hove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583871" y="815190"/>
              <a:ext cx="3157231" cy="76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10 Billion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83871" y="587439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1 Billion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83871" y="305477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5 Billion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792550"/>
            <a:ext cx="6681008" cy="4445104"/>
            <a:chOff x="0" y="0"/>
            <a:chExt cx="8908010" cy="592680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66159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10 Billion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Total Available Market (TAM):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995644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5 Billion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172335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Available Market (SAM):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225130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 Billion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01821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Obtainable Market (SOM):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1842310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4071795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53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5334"/>
            <a:ext cx="4465420" cy="400944"/>
            <a:chOff x="0" y="0"/>
            <a:chExt cx="5953893" cy="534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03450" y="-38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ADD COMPANY NAME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5009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417480"/>
            <a:ext cx="889041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Connect with us.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619308"/>
            <a:ext cx="7376287" cy="4775835"/>
            <a:chOff x="0" y="0"/>
            <a:chExt cx="9835050" cy="6367780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Email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0529"/>
              <a:ext cx="983505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6588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Social Media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53317"/>
              <a:ext cx="983505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@reallygreatsite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49377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Call us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666105"/>
              <a:ext cx="983505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123-456-7890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3478" y="224448"/>
            <a:ext cx="18054087" cy="10088970"/>
            <a:chOff x="0" y="0"/>
            <a:chExt cx="452149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149" cy="252670"/>
            </a:xfrm>
            <a:custGeom>
              <a:avLst/>
              <a:gdLst/>
              <a:ahLst/>
              <a:cxnLst/>
              <a:rect l="l" t="t" r="r" b="b"/>
              <a:pathLst>
                <a:path w="452149" h="252670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0565"/>
            <a:ext cx="625071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TT Hoves Bold"/>
              </a:rPr>
              <a:t>Our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583871" y="815190"/>
              <a:ext cx="3157231" cy="76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10 Billion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83871" y="587439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1 Billion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83871" y="305477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5 Billion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792550"/>
            <a:ext cx="6681008" cy="4445104"/>
            <a:chOff x="0" y="0"/>
            <a:chExt cx="8908010" cy="592680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66159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10 Billion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Total Available Market (TAM):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995644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5 Billion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172335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Available Market (SAM):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225130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 Billion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01821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Obtainable Market (SOM):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1842310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4071795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015819" cy="1999055"/>
            <a:chOff x="0" y="0"/>
            <a:chExt cx="13354426" cy="266540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3354426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Our Traction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4252"/>
              <a:ext cx="13354426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611410"/>
            <a:ext cx="8787732" cy="4996560"/>
            <a:chOff x="0" y="0"/>
            <a:chExt cx="2314464" cy="13159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465" cy="1315967"/>
            </a:xfrm>
            <a:custGeom>
              <a:avLst/>
              <a:gdLst/>
              <a:ahLst/>
              <a:cxnLst/>
              <a:rect l="l" t="t" r="r" b="b"/>
              <a:pathLst>
                <a:path w="2314465" h="1315967">
                  <a:moveTo>
                    <a:pt x="0" y="0"/>
                  </a:moveTo>
                  <a:lnTo>
                    <a:pt x="2314465" y="0"/>
                  </a:lnTo>
                  <a:lnTo>
                    <a:pt x="2314465" y="1315967"/>
                  </a:lnTo>
                  <a:lnTo>
                    <a:pt x="0" y="1315967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4464" cy="135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67" y="3553138"/>
            <a:ext cx="8913798" cy="51131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578292" y="3796968"/>
            <a:ext cx="6681008" cy="4625444"/>
            <a:chOff x="0" y="0"/>
            <a:chExt cx="8908010" cy="61672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6159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10 Billion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Monthly Revenue: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902423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4252135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3115871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$100,000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92562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Average Revenue/Customer: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65583"/>
              <a:ext cx="8908010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50%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642275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Monthly Revenue Growth: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737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601808" y="-384018"/>
            <a:ext cx="18526628" cy="3984902"/>
            <a:chOff x="0" y="0"/>
            <a:chExt cx="1610883" cy="346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0883" cy="346486"/>
            </a:xfrm>
            <a:custGeom>
              <a:avLst/>
              <a:gdLst/>
              <a:ahLst/>
              <a:cxnLst/>
              <a:rect l="l" t="t" r="r" b="b"/>
              <a:pathLst>
                <a:path w="1610883" h="346486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02859"/>
            <a:ext cx="11620195" cy="2006657"/>
            <a:chOff x="0" y="0"/>
            <a:chExt cx="15493593" cy="26755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5493593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Financial Guidance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14389"/>
              <a:ext cx="15493593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1028700" y="4362885"/>
          <a:ext cx="16240124" cy="4139671"/>
        </p:xfrm>
        <a:graphic>
          <a:graphicData uri="http://schemas.openxmlformats.org/drawingml/2006/table">
            <a:tbl>
              <a:tblPr/>
              <a:tblGrid>
                <a:gridCol w="406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0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 Italics"/>
                        </a:rPr>
                        <a:t>*Dollar amounts are in millions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YOY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Dividend/share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5791654" y="8032242"/>
            <a:ext cx="8214541" cy="1226058"/>
            <a:chOff x="0" y="0"/>
            <a:chExt cx="12177574" cy="18175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77575" cy="1817559"/>
            </a:xfrm>
            <a:custGeom>
              <a:avLst/>
              <a:gdLst/>
              <a:ahLst/>
              <a:cxnLst/>
              <a:rect l="l" t="t" r="r" b="b"/>
              <a:pathLst>
                <a:path w="12177575" h="1817559">
                  <a:moveTo>
                    <a:pt x="28274" y="0"/>
                  </a:moveTo>
                  <a:lnTo>
                    <a:pt x="12149300" y="0"/>
                  </a:lnTo>
                  <a:cubicBezTo>
                    <a:pt x="12164916" y="0"/>
                    <a:pt x="12177575" y="12659"/>
                    <a:pt x="12177575" y="28274"/>
                  </a:cubicBezTo>
                  <a:lnTo>
                    <a:pt x="12177575" y="1789285"/>
                  </a:lnTo>
                  <a:cubicBezTo>
                    <a:pt x="12177575" y="1804900"/>
                    <a:pt x="12164916" y="1817559"/>
                    <a:pt x="12149300" y="1817559"/>
                  </a:cubicBezTo>
                  <a:lnTo>
                    <a:pt x="28274" y="1817559"/>
                  </a:lnTo>
                  <a:cubicBezTo>
                    <a:pt x="12659" y="1817559"/>
                    <a:pt x="0" y="1804900"/>
                    <a:pt x="0" y="1789285"/>
                  </a:cubicBezTo>
                  <a:lnTo>
                    <a:pt x="0" y="28274"/>
                  </a:lnTo>
                  <a:cubicBezTo>
                    <a:pt x="0" y="12659"/>
                    <a:pt x="12659" y="0"/>
                    <a:pt x="2827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77574" cy="185565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Customize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this table! Just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on any cell to see all the available table functions.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To merge,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 first highlight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two or more cells, then click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"Merge Cells" 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to organize your table according to your needs!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5916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0897" b="25079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7958" b="7958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7958" b="7958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512262" y="3072577"/>
            <a:ext cx="5263476" cy="4141845"/>
            <a:chOff x="0" y="0"/>
            <a:chExt cx="1298489" cy="10217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8489" cy="1021785"/>
            </a:xfrm>
            <a:custGeom>
              <a:avLst/>
              <a:gdLst/>
              <a:ahLst/>
              <a:cxnLst/>
              <a:rect l="l" t="t" r="r" b="b"/>
              <a:pathLst>
                <a:path w="1298489" h="1021785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lIns="40519" tIns="40519" rIns="40519" bIns="40519" rtlCol="0" anchor="ctr"/>
            <a:lstStyle/>
            <a:p>
              <a:pPr algn="ctr">
                <a:lnSpc>
                  <a:spcPts val="16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96181" y="4510405"/>
            <a:ext cx="36956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none">
                <a:solidFill>
                  <a:srgbClr val="FFFFFF"/>
                </a:solidFill>
                <a:latin typeface="Helios"/>
              </a:rPr>
              <a:t>Use this for a photo caption.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88743" y="8741816"/>
            <a:ext cx="7510515" cy="1032967"/>
            <a:chOff x="0" y="0"/>
            <a:chExt cx="11133897" cy="1531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33897" cy="1531313"/>
            </a:xfrm>
            <a:custGeom>
              <a:avLst/>
              <a:gdLst/>
              <a:ahLst/>
              <a:cxnLst/>
              <a:rect l="l" t="t" r="r" b="b"/>
              <a:pathLst>
                <a:path w="11133897" h="1531313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18499" y="3091873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8889" t="-80678" r="-88326" b="-22039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418499" y="2060287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9676" t="-47805" r="-42987" b="-15638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418499" y="1028700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8967" r="-40218" b="-12598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859928" y="4293788"/>
            <a:ext cx="2506383" cy="1451986"/>
            <a:chOff x="0" y="0"/>
            <a:chExt cx="1035847" cy="600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0" y="0"/>
                  </a:moveTo>
                  <a:lnTo>
                    <a:pt x="1035847" y="0"/>
                  </a:lnTo>
                  <a:lnTo>
                    <a:pt x="1035847" y="600082"/>
                  </a:lnTo>
                  <a:lnTo>
                    <a:pt x="0" y="600082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A2E3A"/>
                  </a:solidFill>
                  <a:latin typeface="Helios"/>
                </a:rPr>
                <a:t>Write a note here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70152" y="5325375"/>
            <a:ext cx="2109563" cy="210956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A2E3A"/>
                  </a:solidFill>
                  <a:latin typeface="Helios"/>
                </a:rPr>
                <a:t>Write a note here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92719" y="3873389"/>
            <a:ext cx="840801" cy="840798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b="-50094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6804533" y="4904976"/>
            <a:ext cx="840801" cy="840798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28" b="-4747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5466216" y="7434938"/>
            <a:ext cx="1793084" cy="17930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2A2E3A"/>
                  </a:solidFill>
                  <a:latin typeface="Helios"/>
                </a:rPr>
                <a:t>Copy a note, drag to the board, and write your ideas.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66311" y="7434938"/>
            <a:ext cx="1793084" cy="179308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2A2E3A"/>
                  </a:solidFill>
                  <a:latin typeface="Helios"/>
                </a:rPr>
                <a:t>Copy a note, drag to the board, and write your ideas.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6935622"/>
            <a:ext cx="4290305" cy="2292401"/>
            <a:chOff x="0" y="0"/>
            <a:chExt cx="3236668" cy="17294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36668" cy="1729420"/>
            </a:xfrm>
            <a:custGeom>
              <a:avLst/>
              <a:gdLst/>
              <a:ahLst/>
              <a:cxnLst/>
              <a:rect l="l" t="t" r="r" b="b"/>
              <a:pathLst>
                <a:path w="3236668" h="1729420">
                  <a:moveTo>
                    <a:pt x="54135" y="0"/>
                  </a:moveTo>
                  <a:lnTo>
                    <a:pt x="3182532" y="0"/>
                  </a:lnTo>
                  <a:cubicBezTo>
                    <a:pt x="3212430" y="0"/>
                    <a:pt x="3236668" y="24237"/>
                    <a:pt x="3236668" y="54135"/>
                  </a:cubicBezTo>
                  <a:lnTo>
                    <a:pt x="3236668" y="1675285"/>
                  </a:lnTo>
                  <a:cubicBezTo>
                    <a:pt x="3236668" y="1689642"/>
                    <a:pt x="3230964" y="1703412"/>
                    <a:pt x="3220812" y="1713564"/>
                  </a:cubicBezTo>
                  <a:cubicBezTo>
                    <a:pt x="3210659" y="1723717"/>
                    <a:pt x="3196890" y="1729420"/>
                    <a:pt x="3182532" y="1729420"/>
                  </a:cubicBezTo>
                  <a:lnTo>
                    <a:pt x="54135" y="1729420"/>
                  </a:lnTo>
                  <a:cubicBezTo>
                    <a:pt x="24237" y="1729420"/>
                    <a:pt x="0" y="1705183"/>
                    <a:pt x="0" y="1675285"/>
                  </a:cubicBezTo>
                  <a:lnTo>
                    <a:pt x="0" y="54135"/>
                  </a:lnTo>
                  <a:cubicBezTo>
                    <a:pt x="0" y="39778"/>
                    <a:pt x="5704" y="26008"/>
                    <a:pt x="15856" y="15856"/>
                  </a:cubicBezTo>
                  <a:cubicBezTo>
                    <a:pt x="26008" y="5704"/>
                    <a:pt x="39778" y="0"/>
                    <a:pt x="54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236668" cy="175799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Tip: 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  <a:endParaRPr lang="en-US" sz="1400">
                <a:solidFill>
                  <a:srgbClr val="2A2E3A"/>
                </a:solidFill>
                <a:latin typeface="Helios"/>
              </a:endParaR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background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of the slide, or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thumbnail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below, for the option to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expand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this page into a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whiteboard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for more space!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1019175"/>
            <a:ext cx="577583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A2E3A"/>
                </a:solidFill>
                <a:latin typeface="TT Hoves Bold"/>
              </a:rPr>
              <a:t>Collaborate on a Whiteboard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31335" y="4282367"/>
            <a:ext cx="3086100" cy="1371195"/>
            <a:chOff x="0" y="0"/>
            <a:chExt cx="812800" cy="361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61138"/>
            </a:xfrm>
            <a:custGeom>
              <a:avLst/>
              <a:gdLst/>
              <a:ahLst/>
              <a:cxnLst/>
              <a:rect l="l" t="t" r="r" b="b"/>
              <a:pathLst>
                <a:path w="812800" h="361138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2A2E3A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418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</a:rPr>
                <a:t>Add a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</a:rPr>
                <a:t>main topic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4117431" y="4950979"/>
            <a:ext cx="1108954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3251770" y="3951612"/>
            <a:ext cx="98486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0497748" y="5965266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9746961" y="4960458"/>
            <a:ext cx="1284377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7251414" y="4505276"/>
            <a:ext cx="2495550" cy="933450"/>
            <a:chOff x="0" y="0"/>
            <a:chExt cx="657264" cy="2458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9660" y="2706458"/>
            <a:ext cx="2495550" cy="933450"/>
            <a:chOff x="0" y="0"/>
            <a:chExt cx="657264" cy="2458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47775" y="6296021"/>
            <a:ext cx="2495550" cy="933450"/>
            <a:chOff x="0" y="0"/>
            <a:chExt cx="657264" cy="245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6382" y="4491807"/>
            <a:ext cx="2495550" cy="933450"/>
            <a:chOff x="0" y="0"/>
            <a:chExt cx="657264" cy="2458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2063" y="1038225"/>
            <a:ext cx="2495550" cy="933450"/>
            <a:chOff x="0" y="0"/>
            <a:chExt cx="657264" cy="2458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3223766" y="2096179"/>
            <a:ext cx="129751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5052389" y="1028700"/>
            <a:ext cx="2495550" cy="933450"/>
            <a:chOff x="0" y="0"/>
            <a:chExt cx="657264" cy="2458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4055727" y="2324779"/>
            <a:ext cx="2306144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0042217" y="2075048"/>
            <a:ext cx="1398113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9432629" y="1499653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34" name="Group 34"/>
          <p:cNvGrpSpPr/>
          <p:nvPr/>
        </p:nvGrpSpPr>
        <p:grpSpPr>
          <a:xfrm>
            <a:off x="9100050" y="2664196"/>
            <a:ext cx="1866900" cy="940308"/>
            <a:chOff x="0" y="0"/>
            <a:chExt cx="491694" cy="2476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565739" y="1043252"/>
            <a:ext cx="1866900" cy="940308"/>
            <a:chOff x="0" y="0"/>
            <a:chExt cx="491694" cy="2476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581835" y="8618116"/>
            <a:ext cx="2495550" cy="933450"/>
            <a:chOff x="0" y="0"/>
            <a:chExt cx="657264" cy="24584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8976146" y="7914268"/>
            <a:ext cx="191709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11376974" y="8048621"/>
            <a:ext cx="2495550" cy="933450"/>
            <a:chOff x="0" y="0"/>
            <a:chExt cx="657264" cy="24584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10233916" y="7862883"/>
            <a:ext cx="1504692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527319" y="7759428"/>
            <a:ext cx="1959037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13872514" y="8501676"/>
            <a:ext cx="1668203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14607257" y="6082252"/>
            <a:ext cx="1866900" cy="940308"/>
            <a:chOff x="0" y="0"/>
            <a:chExt cx="491694" cy="2476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540707" y="8032263"/>
            <a:ext cx="1866900" cy="940308"/>
            <a:chOff x="0" y="0"/>
            <a:chExt cx="491694" cy="24765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28700" y="1019175"/>
            <a:ext cx="4632039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Collaborate on a Whiteboard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028700" y="6935622"/>
            <a:ext cx="4290305" cy="2292401"/>
            <a:chOff x="0" y="0"/>
            <a:chExt cx="3236668" cy="172942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236668" cy="1729420"/>
            </a:xfrm>
            <a:custGeom>
              <a:avLst/>
              <a:gdLst/>
              <a:ahLst/>
              <a:cxnLst/>
              <a:rect l="l" t="t" r="r" b="b"/>
              <a:pathLst>
                <a:path w="3236668" h="1729420">
                  <a:moveTo>
                    <a:pt x="54135" y="0"/>
                  </a:moveTo>
                  <a:lnTo>
                    <a:pt x="3182532" y="0"/>
                  </a:lnTo>
                  <a:cubicBezTo>
                    <a:pt x="3212430" y="0"/>
                    <a:pt x="3236668" y="24237"/>
                    <a:pt x="3236668" y="54135"/>
                  </a:cubicBezTo>
                  <a:lnTo>
                    <a:pt x="3236668" y="1675285"/>
                  </a:lnTo>
                  <a:cubicBezTo>
                    <a:pt x="3236668" y="1689642"/>
                    <a:pt x="3230964" y="1703412"/>
                    <a:pt x="3220812" y="1713564"/>
                  </a:cubicBezTo>
                  <a:cubicBezTo>
                    <a:pt x="3210659" y="1723717"/>
                    <a:pt x="3196890" y="1729420"/>
                    <a:pt x="3182532" y="1729420"/>
                  </a:cubicBezTo>
                  <a:lnTo>
                    <a:pt x="54135" y="1729420"/>
                  </a:lnTo>
                  <a:cubicBezTo>
                    <a:pt x="24237" y="1729420"/>
                    <a:pt x="0" y="1705183"/>
                    <a:pt x="0" y="1675285"/>
                  </a:cubicBezTo>
                  <a:lnTo>
                    <a:pt x="0" y="54135"/>
                  </a:lnTo>
                  <a:cubicBezTo>
                    <a:pt x="0" y="39778"/>
                    <a:pt x="5704" y="26008"/>
                    <a:pt x="15856" y="15856"/>
                  </a:cubicBezTo>
                  <a:cubicBezTo>
                    <a:pt x="26008" y="5704"/>
                    <a:pt x="39778" y="0"/>
                    <a:pt x="54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3236668" cy="175799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Tip: 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  <a:endParaRPr lang="en-US" sz="1400">
                <a:solidFill>
                  <a:srgbClr val="2A2E3A"/>
                </a:solidFill>
                <a:latin typeface="Helios"/>
              </a:endParaR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background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of the slide, or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thumbnail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below, for the option to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expand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this page into a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whiteboard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for more space!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54590" y="1028700"/>
            <a:ext cx="2404710" cy="2404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901" y="4088937"/>
            <a:ext cx="2222164" cy="2585791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0292" y="4238509"/>
            <a:ext cx="3248291" cy="2436218"/>
            <a:chOff x="0" y="0"/>
            <a:chExt cx="8128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39500" y="4238509"/>
            <a:ext cx="3248291" cy="2436218"/>
            <a:chOff x="0" y="0"/>
            <a:chExt cx="8128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66572" y="1028700"/>
            <a:ext cx="3206280" cy="2404710"/>
            <a:chOff x="0" y="0"/>
            <a:chExt cx="8128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60292" y="1028700"/>
            <a:ext cx="3206280" cy="2404710"/>
            <a:chOff x="0" y="0"/>
            <a:chExt cx="812800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365121" y="7331952"/>
            <a:ext cx="2201540" cy="1926348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0" y="50800"/>
                  </a:moveTo>
                  <a:lnTo>
                    <a:pt x="406400" y="0"/>
                  </a:lnTo>
                  <a:lnTo>
                    <a:pt x="812800" y="50800"/>
                  </a:lnTo>
                  <a:lnTo>
                    <a:pt x="812800" y="660400"/>
                  </a:lnTo>
                  <a:lnTo>
                    <a:pt x="406400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27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23200" y="7590250"/>
            <a:ext cx="3336100" cy="166805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22483" y="7715250"/>
            <a:ext cx="3086100" cy="154305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747510"/>
            <a:ext cx="4283761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  <a:endParaRPr lang="en-US" sz="2400" u="none">
              <a:solidFill>
                <a:srgbClr val="FFFFFF"/>
              </a:solidFill>
              <a:latin typeface="Helios"/>
            </a:endParaR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58760" y="1028700"/>
            <a:ext cx="1259047" cy="125904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58760" y="2699168"/>
            <a:ext cx="1259047" cy="12590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498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7371857" cy="5365691"/>
            <a:chOff x="0" y="0"/>
            <a:chExt cx="9829143" cy="715425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829143" cy="5156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Наша</a:t>
              </a:r>
            </a:p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Супер</a:t>
              </a:r>
            </a:p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Команда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93001"/>
              <a:ext cx="7570122" cy="1561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Briefly elaborate on</a:t>
              </a:r>
            </a:p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2A2E3A"/>
                  </a:solidFill>
                  <a:latin typeface="Helios"/>
                </a:rPr>
                <a:t>what you want 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58760" y="4373645"/>
            <a:ext cx="1259047" cy="125904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492" t="-37686" r="-19861" b="-13451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58760" y="6044113"/>
            <a:ext cx="1259047" cy="125904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858760" y="7999258"/>
            <a:ext cx="1259047" cy="1259042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8797" b="-4129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050656" y="1155819"/>
            <a:ext cx="5208644" cy="971784"/>
            <a:chOff x="0" y="0"/>
            <a:chExt cx="6944859" cy="129571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u="none" dirty="0">
                  <a:solidFill>
                    <a:srgbClr val="2A2E3A"/>
                  </a:solidFill>
                  <a:latin typeface="Helios Bold"/>
                </a:rPr>
                <a:t>Пашкова </a:t>
              </a:r>
              <a:r>
                <a:rPr lang="ru-RU" sz="3000" u="none" dirty="0" err="1">
                  <a:solidFill>
                    <a:srgbClr val="2A2E3A"/>
                  </a:solidFill>
                  <a:latin typeface="Helios Bold"/>
                </a:rPr>
                <a:t>АРина</a:t>
              </a:r>
              <a:endParaRPr lang="en-US" sz="3000" u="none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2A2E3A"/>
                  </a:solidFill>
                  <a:latin typeface="Helios"/>
                </a:rPr>
                <a:t>Teamlead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33168" y="475615"/>
              <a:ext cx="2698286" cy="367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endParaRPr lang="en-US" sz="18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50656" y="2898458"/>
            <a:ext cx="5208644" cy="971784"/>
            <a:chOff x="0" y="0"/>
            <a:chExt cx="6944859" cy="12957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Шилов Лев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Finance Officer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656" y="4641098"/>
            <a:ext cx="5208644" cy="971784"/>
            <a:chOff x="0" y="0"/>
            <a:chExt cx="6944859" cy="12957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 err="1">
                  <a:solidFill>
                    <a:srgbClr val="2A2E3A"/>
                  </a:solidFill>
                  <a:latin typeface="Helios Bold"/>
                </a:rPr>
                <a:t>Чибиток</a:t>
              </a: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 Даниил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050656" y="6383737"/>
            <a:ext cx="5208644" cy="971784"/>
            <a:chOff x="0" y="0"/>
            <a:chExt cx="6944859" cy="129571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 err="1">
                  <a:solidFill>
                    <a:srgbClr val="2A2E3A"/>
                  </a:solidFill>
                  <a:latin typeface="Helios Bold"/>
                </a:rPr>
                <a:t>Рахматуров</a:t>
              </a: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 Андрей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Accountant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050656" y="8126377"/>
            <a:ext cx="5208644" cy="971784"/>
            <a:chOff x="0" y="0"/>
            <a:chExt cx="6944859" cy="1295712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ru-RU" sz="3000" dirty="0">
                  <a:solidFill>
                    <a:srgbClr val="2A2E3A"/>
                  </a:solidFill>
                  <a:latin typeface="Helios Bold"/>
                </a:rPr>
                <a:t>Жаворонков Максим</a:t>
              </a:r>
              <a:endParaRPr lang="en-US" sz="3000" dirty="0">
                <a:solidFill>
                  <a:srgbClr val="2A2E3A"/>
                </a:solidFill>
                <a:latin typeface="Helios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Finance Manager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7303156"/>
            <a:ext cx="5858209" cy="1207008"/>
            <a:chOff x="0" y="0"/>
            <a:chExt cx="8684451" cy="17893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684451" cy="1789319"/>
            </a:xfrm>
            <a:custGeom>
              <a:avLst/>
              <a:gdLst/>
              <a:ahLst/>
              <a:cxnLst/>
              <a:rect l="l" t="t" r="r" b="b"/>
              <a:pathLst>
                <a:path w="8684451" h="1789319">
                  <a:moveTo>
                    <a:pt x="39647" y="0"/>
                  </a:moveTo>
                  <a:lnTo>
                    <a:pt x="8644804" y="0"/>
                  </a:lnTo>
                  <a:cubicBezTo>
                    <a:pt x="8666700" y="0"/>
                    <a:pt x="8684451" y="17750"/>
                    <a:pt x="8684451" y="39647"/>
                  </a:cubicBezTo>
                  <a:lnTo>
                    <a:pt x="8684451" y="1749672"/>
                  </a:lnTo>
                  <a:cubicBezTo>
                    <a:pt x="8684451" y="1771568"/>
                    <a:pt x="8666700" y="1789319"/>
                    <a:pt x="8644804" y="1789319"/>
                  </a:cubicBezTo>
                  <a:lnTo>
                    <a:pt x="39647" y="1789319"/>
                  </a:lnTo>
                  <a:cubicBezTo>
                    <a:pt x="17750" y="1789319"/>
                    <a:pt x="0" y="1771568"/>
                    <a:pt x="0" y="1749672"/>
                  </a:cubicBezTo>
                  <a:lnTo>
                    <a:pt x="0" y="39647"/>
                  </a:lnTo>
                  <a:cubicBezTo>
                    <a:pt x="0" y="17750"/>
                    <a:pt x="17750" y="0"/>
                    <a:pt x="396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684451" cy="18274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747510"/>
            <a:ext cx="4283761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  <a:endParaRPr lang="en-US" sz="2400" u="none">
              <a:solidFill>
                <a:srgbClr val="FFFFFF"/>
              </a:solidFill>
              <a:latin typeface="Helios"/>
            </a:endParaR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  <p:sp>
        <p:nvSpPr>
          <p:cNvPr id="7" name="Freeform 7"/>
          <p:cNvSpPr/>
          <p:nvPr/>
        </p:nvSpPr>
        <p:spPr>
          <a:xfrm>
            <a:off x="13855544" y="8563534"/>
            <a:ext cx="980283" cy="276262"/>
          </a:xfrm>
          <a:custGeom>
            <a:avLst/>
            <a:gdLst/>
            <a:ahLst/>
            <a:cxnLst/>
            <a:rect l="l" t="t" r="r" b="b"/>
            <a:pathLst>
              <a:path w="980283" h="276262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16330" y="1331774"/>
            <a:ext cx="879662" cy="879662"/>
          </a:xfrm>
          <a:custGeom>
            <a:avLst/>
            <a:gdLst/>
            <a:ahLst/>
            <a:cxnLst/>
            <a:rect l="l" t="t" r="r" b="b"/>
            <a:pathLst>
              <a:path w="879662" h="879662">
                <a:moveTo>
                  <a:pt x="0" y="0"/>
                </a:moveTo>
                <a:lnTo>
                  <a:pt x="879662" y="0"/>
                </a:lnTo>
                <a:lnTo>
                  <a:pt x="879662" y="879663"/>
                </a:lnTo>
                <a:lnTo>
                  <a:pt x="0" y="87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22174" y="6509891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36882" y="6509891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33310" y="6704061"/>
            <a:ext cx="1173556" cy="785215"/>
          </a:xfrm>
          <a:custGeom>
            <a:avLst/>
            <a:gdLst/>
            <a:ahLst/>
            <a:cxnLst/>
            <a:rect l="l" t="t" r="r" b="b"/>
            <a:pathLst>
              <a:path w="1173556" h="785215">
                <a:moveTo>
                  <a:pt x="0" y="0"/>
                </a:moveTo>
                <a:lnTo>
                  <a:pt x="1173556" y="0"/>
                </a:lnTo>
                <a:lnTo>
                  <a:pt x="1173556" y="785216"/>
                </a:lnTo>
                <a:lnTo>
                  <a:pt x="0" y="785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78518" y="6669841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6"/>
                </a:lnTo>
                <a:lnTo>
                  <a:pt x="0" y="853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12877" y="8145030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85177" y="3029730"/>
            <a:ext cx="541969" cy="1173556"/>
          </a:xfrm>
          <a:custGeom>
            <a:avLst/>
            <a:gdLst/>
            <a:ahLst/>
            <a:cxnLst/>
            <a:rect l="l" t="t" r="r" b="b"/>
            <a:pathLst>
              <a:path w="541969" h="1173556">
                <a:moveTo>
                  <a:pt x="0" y="0"/>
                </a:moveTo>
                <a:lnTo>
                  <a:pt x="541969" y="0"/>
                </a:lnTo>
                <a:lnTo>
                  <a:pt x="54196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76528" y="4770119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5" y="0"/>
                </a:lnTo>
                <a:lnTo>
                  <a:pt x="1173555" y="1147950"/>
                </a:lnTo>
                <a:lnTo>
                  <a:pt x="0" y="1147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48561" y="4757316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82090" y="6509891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4" y="0"/>
                </a:lnTo>
                <a:lnTo>
                  <a:pt x="72120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997651" y="3182642"/>
            <a:ext cx="1000528" cy="867731"/>
          </a:xfrm>
          <a:custGeom>
            <a:avLst/>
            <a:gdLst/>
            <a:ahLst/>
            <a:cxnLst/>
            <a:rect l="l" t="t" r="r" b="b"/>
            <a:pathLst>
              <a:path w="1000528" h="867731">
                <a:moveTo>
                  <a:pt x="0" y="0"/>
                </a:moveTo>
                <a:lnTo>
                  <a:pt x="1000528" y="0"/>
                </a:lnTo>
                <a:lnTo>
                  <a:pt x="1000528" y="867731"/>
                </a:lnTo>
                <a:lnTo>
                  <a:pt x="0" y="8677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10125" y="3130796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9" y="0"/>
                </a:lnTo>
                <a:lnTo>
                  <a:pt x="1000529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22600" y="3183552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35074" y="3271780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35074" y="1199282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302323" y="1401410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487495" y="1273161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117152" y="127134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35074" y="8203220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04495" y="4843830"/>
            <a:ext cx="674902" cy="1000528"/>
          </a:xfrm>
          <a:custGeom>
            <a:avLst/>
            <a:gdLst/>
            <a:ahLst/>
            <a:cxnLst/>
            <a:rect l="l" t="t" r="r" b="b"/>
            <a:pathLst>
              <a:path w="674902" h="1000528">
                <a:moveTo>
                  <a:pt x="0" y="0"/>
                </a:moveTo>
                <a:lnTo>
                  <a:pt x="674902" y="0"/>
                </a:lnTo>
                <a:lnTo>
                  <a:pt x="674902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833808" y="4843830"/>
            <a:ext cx="940496" cy="1000528"/>
          </a:xfrm>
          <a:custGeom>
            <a:avLst/>
            <a:gdLst/>
            <a:ahLst/>
            <a:cxnLst/>
            <a:rect l="l" t="t" r="r" b="b"/>
            <a:pathLst>
              <a:path w="940496" h="1000528">
                <a:moveTo>
                  <a:pt x="0" y="0"/>
                </a:moveTo>
                <a:lnTo>
                  <a:pt x="940497" y="0"/>
                </a:lnTo>
                <a:lnTo>
                  <a:pt x="940497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212652" y="8350299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2"/>
                </a:lnTo>
                <a:lnTo>
                  <a:pt x="0" y="70273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876877" y="8224965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400"/>
                </a:lnTo>
                <a:lnTo>
                  <a:pt x="0" y="95340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28716" y="4816649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90"/>
                </a:lnTo>
                <a:lnTo>
                  <a:pt x="0" y="105489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32139" y="1028700"/>
            <a:ext cx="4204160" cy="3459002"/>
            <a:chOff x="0" y="0"/>
            <a:chExt cx="6184570" cy="5088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4111177" y="5886500"/>
            <a:ext cx="3371800" cy="33718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04917" y="5880188"/>
            <a:ext cx="2274280" cy="3378112"/>
            <a:chOff x="0" y="0"/>
            <a:chExt cx="4275074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53188" y="5880188"/>
            <a:ext cx="4943125" cy="3366706"/>
            <a:chOff x="0" y="0"/>
            <a:chExt cx="5475623" cy="3729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84569" y="1035008"/>
            <a:ext cx="4819363" cy="3452694"/>
            <a:chOff x="0" y="0"/>
            <a:chExt cx="6204890" cy="4445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4890" cy="4445315"/>
            </a:xfrm>
            <a:custGeom>
              <a:avLst/>
              <a:gdLst/>
              <a:ahLst/>
              <a:cxnLst/>
              <a:rect l="l" t="t" r="r" b="b"/>
              <a:pathLst>
                <a:path w="6204890" h="4445315">
                  <a:moveTo>
                    <a:pt x="6204890" y="4443713"/>
                  </a:moveTo>
                  <a:cubicBezTo>
                    <a:pt x="4136594" y="4444247"/>
                    <a:pt x="2068297" y="4444781"/>
                    <a:pt x="0" y="4445315"/>
                  </a:cubicBezTo>
                  <a:cubicBezTo>
                    <a:pt x="1141452" y="3507090"/>
                    <a:pt x="2282904" y="2568864"/>
                    <a:pt x="3424355" y="1630638"/>
                  </a:cubicBezTo>
                  <a:cubicBezTo>
                    <a:pt x="2844676" y="1630615"/>
                    <a:pt x="2264996" y="1630592"/>
                    <a:pt x="1685316" y="1630568"/>
                  </a:cubicBezTo>
                  <a:cubicBezTo>
                    <a:pt x="2345680" y="1087046"/>
                    <a:pt x="3006045" y="543523"/>
                    <a:pt x="3666409" y="0"/>
                  </a:cubicBezTo>
                  <a:cubicBezTo>
                    <a:pt x="4512569" y="113"/>
                    <a:pt x="5358729" y="226"/>
                    <a:pt x="6204889" y="339"/>
                  </a:cubicBezTo>
                  <a:cubicBezTo>
                    <a:pt x="6204889" y="1481463"/>
                    <a:pt x="6204890" y="2962588"/>
                    <a:pt x="6204890" y="44437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04890" cy="4445315"/>
            </a:xfrm>
            <a:custGeom>
              <a:avLst/>
              <a:gdLst/>
              <a:ahLst/>
              <a:cxnLst/>
              <a:rect l="l" t="t" r="r" b="b"/>
              <a:pathLst>
                <a:path w="6204890" h="4445315">
                  <a:moveTo>
                    <a:pt x="6204890" y="4443713"/>
                  </a:moveTo>
                  <a:cubicBezTo>
                    <a:pt x="4136594" y="4444247"/>
                    <a:pt x="2068297" y="4444781"/>
                    <a:pt x="0" y="4445315"/>
                  </a:cubicBezTo>
                  <a:cubicBezTo>
                    <a:pt x="1141452" y="3507090"/>
                    <a:pt x="2282904" y="2568864"/>
                    <a:pt x="3424355" y="1630638"/>
                  </a:cubicBezTo>
                  <a:cubicBezTo>
                    <a:pt x="2844676" y="1630615"/>
                    <a:pt x="2264996" y="1630592"/>
                    <a:pt x="1685316" y="1630568"/>
                  </a:cubicBezTo>
                  <a:cubicBezTo>
                    <a:pt x="2345680" y="1087046"/>
                    <a:pt x="3006045" y="543523"/>
                    <a:pt x="3666409" y="0"/>
                  </a:cubicBezTo>
                  <a:cubicBezTo>
                    <a:pt x="4512569" y="113"/>
                    <a:pt x="5358729" y="226"/>
                    <a:pt x="6204889" y="339"/>
                  </a:cubicBezTo>
                  <a:cubicBezTo>
                    <a:pt x="6204889" y="1481463"/>
                    <a:pt x="6204890" y="2962588"/>
                    <a:pt x="6204890" y="44437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747510"/>
            <a:ext cx="4283761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  <a:endParaRPr lang="en-US" sz="2400" u="none">
              <a:solidFill>
                <a:srgbClr val="FFFFFF"/>
              </a:solidFill>
              <a:latin typeface="Helios"/>
            </a:endParaR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909310"/>
            <a:ext cx="4306345" cy="334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Find the magic and fun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in presenting with Canva Presentations. Press the following keys while on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Present mode!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ios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663914" y="1028700"/>
          <a:ext cx="9604911" cy="8239125"/>
        </p:xfrm>
        <a:graphic>
          <a:graphicData uri="http://schemas.openxmlformats.org/drawingml/2006/table">
            <a:tbl>
              <a:tblPr/>
              <a:tblGrid>
                <a:gridCol w="4802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5996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B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C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996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D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M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996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O 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Q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136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U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Any number from 0-9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for a timer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328410"/>
            <a:ext cx="4283761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Presenting live not your thing? No worries! Record your Canva Presentation your audience can watch at their own pace.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ios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Don't forget to delete or hide this page before presenting. 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514792" y="1028700"/>
          <a:ext cx="9855880" cy="8248650"/>
        </p:xfrm>
        <a:graphic>
          <a:graphicData uri="http://schemas.openxmlformats.org/drawingml/2006/table">
            <a:tbl>
              <a:tblPr/>
              <a:tblGrid>
                <a:gridCol w="106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305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2" action="ppaction://hlinksldjump"/>
                        </a:rPr>
                        <a:t>Click the Share button on the top right corner of your screen and select 'Present and Record.'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3" action="ppaction://hlinksldjump"/>
                        </a:rPr>
                        <a:t>Click ‘Go to recording studio,’ where you can choose the video and audio source for your video presentation.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53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4" action="ppaction://hlinksldjump"/>
                        </a:rPr>
                        <a:t>Feel free to choose the ‘No camera’ option and record your voice only.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53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5" action="ppaction://hlinksldjump"/>
                        </a:rPr>
                        <a:t>Start recording, and press pause in between takes if you have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6" action="ppaction://hlinksldjump"/>
                        </a:rPr>
                        <a:t>Once you're done, download your Canva Presentation in MP4 file format or get a link to your Talking Presentation and share it with others.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305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6" action="ppaction://hlinksldjump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708" y="-14866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58697" y="1249940"/>
            <a:ext cx="7285740" cy="12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A20E20"/>
                </a:solidFill>
                <a:latin typeface="TT Hoves Bold"/>
              </a:rPr>
              <a:t>Наш стек</a:t>
            </a:r>
            <a:endParaRPr lang="en-US" sz="8499" dirty="0">
              <a:solidFill>
                <a:srgbClr val="A20E20"/>
              </a:solidFill>
              <a:latin typeface="TT Hove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241208" y="606305"/>
            <a:ext cx="6577715" cy="4789240"/>
            <a:chOff x="-23319" y="-5390165"/>
            <a:chExt cx="8770288" cy="6385656"/>
          </a:xfrm>
        </p:grpSpPr>
        <p:sp>
          <p:nvSpPr>
            <p:cNvPr id="7" name="TextBox 7"/>
            <p:cNvSpPr txBox="1"/>
            <p:nvPr/>
          </p:nvSpPr>
          <p:spPr>
            <a:xfrm rot="16200000">
              <a:off x="-131452" y="641996"/>
              <a:ext cx="505930" cy="201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3319" y="-5390165"/>
              <a:ext cx="8770288" cy="743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399" dirty="0">
                  <a:solidFill>
                    <a:srgbClr val="2A2E3A"/>
                  </a:solidFill>
                  <a:latin typeface="Helios"/>
                </a:rPr>
                <a:t>Технологическая информация</a:t>
              </a:r>
              <a:endParaRPr lang="en-US" sz="33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37894" y="4755647"/>
            <a:ext cx="7463017" cy="585276"/>
            <a:chOff x="0" y="330108"/>
            <a:chExt cx="9950691" cy="780368"/>
          </a:xfrm>
        </p:grpSpPr>
        <p:sp>
          <p:nvSpPr>
            <p:cNvPr id="10" name="TextBox 10"/>
            <p:cNvSpPr txBox="1"/>
            <p:nvPr/>
          </p:nvSpPr>
          <p:spPr>
            <a:xfrm>
              <a:off x="1180403" y="330108"/>
              <a:ext cx="8770288" cy="772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Базы данных </a:t>
              </a:r>
              <a:r>
                <a:rPr lang="ru-RU" sz="3600" dirty="0" err="1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PostgreSQL</a:t>
              </a:r>
              <a:endParaRPr lang="en-US" sz="3399" dirty="0">
                <a:solidFill>
                  <a:srgbClr val="2A2E3A"/>
                </a:solidFill>
                <a:latin typeface="Helios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9E6F91DB-87E2-810C-5CCC-A0AE627FFAA1}"/>
              </a:ext>
            </a:extLst>
          </p:cNvPr>
          <p:cNvGrpSpPr/>
          <p:nvPr/>
        </p:nvGrpSpPr>
        <p:grpSpPr>
          <a:xfrm>
            <a:off x="8258697" y="3371801"/>
            <a:ext cx="7442215" cy="653446"/>
            <a:chOff x="0" y="239215"/>
            <a:chExt cx="9922955" cy="871261"/>
          </a:xfrm>
        </p:grpSpPr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0F51AAF4-7706-4B82-CD3E-FDC5D83DE4DC}"/>
                </a:ext>
              </a:extLst>
            </p:cNvPr>
            <p:cNvSpPr txBox="1"/>
            <p:nvPr/>
          </p:nvSpPr>
          <p:spPr>
            <a:xfrm>
              <a:off x="1152667" y="239215"/>
              <a:ext cx="8770288" cy="80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Backend: </a:t>
              </a: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Java</a:t>
              </a:r>
              <a:endParaRPr lang="en-US" sz="3399" dirty="0">
                <a:solidFill>
                  <a:srgbClr val="2A2E3A"/>
                </a:solidFill>
                <a:latin typeface="Eurostile" panose="020B0504020202050204" pitchFamily="34" charset="0"/>
                <a:cs typeface="Apple Chancery" panose="03020702040506060504" pitchFamily="66" charset="-79"/>
              </a:endParaRPr>
            </a:p>
          </p:txBody>
        </p: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3CCA81FD-23BD-AB41-098A-27D83EF7ECA2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C93C92DD-CFE9-9D53-4300-592EED1AB8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25C57F26-39E3-C2E2-9F7D-7CCF5D51C33D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124ED412-2F8B-1F39-EE40-9B57BC47061A}"/>
              </a:ext>
            </a:extLst>
          </p:cNvPr>
          <p:cNvGrpSpPr/>
          <p:nvPr/>
        </p:nvGrpSpPr>
        <p:grpSpPr>
          <a:xfrm>
            <a:off x="8253630" y="5949751"/>
            <a:ext cx="7463018" cy="1194751"/>
            <a:chOff x="0" y="-76200"/>
            <a:chExt cx="9950692" cy="1593002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CF69513-24AD-002A-437B-2C9100B5C2C9}"/>
                </a:ext>
              </a:extLst>
            </p:cNvPr>
            <p:cNvSpPr txBox="1"/>
            <p:nvPr/>
          </p:nvSpPr>
          <p:spPr>
            <a:xfrm>
              <a:off x="1180404" y="-76200"/>
              <a:ext cx="8770288" cy="15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600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Машинное обучение (Machine Learning)</a:t>
              </a:r>
              <a:endParaRPr lang="en-US" sz="3399" dirty="0">
                <a:solidFill>
                  <a:srgbClr val="2A2E3A"/>
                </a:solidFill>
                <a:latin typeface="Helios"/>
              </a:endParaRPr>
            </a:p>
          </p:txBody>
        </p:sp>
        <p:grpSp>
          <p:nvGrpSpPr>
            <p:cNvPr id="29" name="Group 11">
              <a:extLst>
                <a:ext uri="{FF2B5EF4-FFF2-40B4-BE49-F238E27FC236}">
                  <a16:creationId xmlns:a16="http://schemas.microsoft.com/office/drawing/2014/main" id="{3CA26290-7E8C-2B56-1E6A-FFD90646283D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26F8827E-0191-26BA-1F2B-A6D6C04A8D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F9922488-CBC2-4D91-2987-F32D47512D93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086A3E1A-48B8-339D-435A-AA5A73F665F4}"/>
              </a:ext>
            </a:extLst>
          </p:cNvPr>
          <p:cNvGrpSpPr/>
          <p:nvPr/>
        </p:nvGrpSpPr>
        <p:grpSpPr>
          <a:xfrm>
            <a:off x="8274433" y="7718586"/>
            <a:ext cx="7442215" cy="653446"/>
            <a:chOff x="0" y="239215"/>
            <a:chExt cx="9922955" cy="871261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2361E823-6C48-D3B5-72BA-47796BADFEEC}"/>
                </a:ext>
              </a:extLst>
            </p:cNvPr>
            <p:cNvSpPr txBox="1"/>
            <p:nvPr/>
          </p:nvSpPr>
          <p:spPr>
            <a:xfrm>
              <a:off x="1152667" y="239215"/>
              <a:ext cx="8770288" cy="80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600" dirty="0">
                  <a:solidFill>
                    <a:schemeClr val="tx1"/>
                  </a:solidFill>
                  <a:latin typeface="JetBrains Mono" panose="020B0604020202020204" charset="0"/>
                  <a:cs typeface="Apple Chancery" panose="03020702040506060504" pitchFamily="66" charset="-79"/>
                </a:rPr>
                <a:t>Frontend: React</a:t>
              </a:r>
              <a:endParaRPr lang="en-US" sz="3399" dirty="0">
                <a:solidFill>
                  <a:srgbClr val="2A2E3A"/>
                </a:solidFill>
                <a:latin typeface="Eurostile" panose="020B0504020202050204" pitchFamily="34" charset="0"/>
                <a:cs typeface="Apple Chancery" panose="03020702040506060504" pitchFamily="66" charset="-79"/>
              </a:endParaRPr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3D30CCBB-825F-5242-54FC-AC2B56C6FF38}"/>
                </a:ext>
              </a:extLst>
            </p:cNvPr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1BC05BA7-4145-AD5B-CD32-1A2FE7C116B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8" name="TextBox 13">
                <a:extLst>
                  <a:ext uri="{FF2B5EF4-FFF2-40B4-BE49-F238E27FC236}">
                    <a16:creationId xmlns:a16="http://schemas.microsoft.com/office/drawing/2014/main" id="{A5A7D158-0B77-B798-03B8-44CBF8B782E1}"/>
                  </a:ext>
                </a:extLst>
              </p:cNvPr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6146" cy="256240"/>
            </a:xfrm>
            <a:custGeom>
              <a:avLst/>
              <a:gdLst/>
              <a:ahLst/>
              <a:cxnLst/>
              <a:rect l="l" t="t" r="r" b="b"/>
              <a:pathLst>
                <a:path w="1216146" h="256240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97226"/>
            <a:ext cx="5070039" cy="5071653"/>
            <a:chOff x="0" y="0"/>
            <a:chExt cx="1335319" cy="13357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57662" y="882901"/>
            <a:ext cx="621180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ru-RU" sz="8499" dirty="0">
                <a:solidFill>
                  <a:srgbClr val="FFFFFF"/>
                </a:solidFill>
                <a:latin typeface="TT Hoves Bold"/>
              </a:rPr>
              <a:t>Вау-фичи</a:t>
            </a:r>
            <a:endParaRPr lang="en-US" sz="8499" dirty="0">
              <a:solidFill>
                <a:srgbClr val="FFFFFF"/>
              </a:solidFill>
              <a:latin typeface="TT Hove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60221" y="6514010"/>
            <a:ext cx="3806998" cy="1489971"/>
            <a:chOff x="0" y="-9525"/>
            <a:chExt cx="5075997" cy="19866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2A2E3A"/>
                  </a:solidFill>
                  <a:latin typeface="Helios Bold"/>
                </a:rPr>
                <a:t>Parcing</a:t>
              </a: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 #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5257"/>
              <a:ext cx="5075997" cy="112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 err="1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Парсинг</a:t>
              </a: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 в реальном времени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08980" y="3697226"/>
            <a:ext cx="5070039" cy="5071653"/>
            <a:chOff x="0" y="0"/>
            <a:chExt cx="1335319" cy="13357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40501" y="6514010"/>
            <a:ext cx="3806998" cy="1489971"/>
            <a:chOff x="0" y="-9525"/>
            <a:chExt cx="5075997" cy="19866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ML # 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5257"/>
              <a:ext cx="5075997" cy="112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Машинное обучение для релевантного поиска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261" y="3697226"/>
            <a:ext cx="5070039" cy="5071653"/>
            <a:chOff x="0" y="0"/>
            <a:chExt cx="1335319" cy="13357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0781" y="6514010"/>
            <a:ext cx="3806998" cy="1053954"/>
            <a:chOff x="0" y="-9525"/>
            <a:chExt cx="5075997" cy="140527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5075997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dirty="0">
                  <a:solidFill>
                    <a:srgbClr val="2A2E3A"/>
                  </a:solidFill>
                  <a:latin typeface="Helios Bold"/>
                </a:rPr>
                <a:t>UI/UX design</a:t>
              </a:r>
              <a:r>
                <a:rPr lang="en-US" sz="3399" u="none" dirty="0">
                  <a:solidFill>
                    <a:srgbClr val="2A2E3A"/>
                  </a:solidFill>
                  <a:latin typeface="Helios Bold"/>
                </a:rPr>
                <a:t> # 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55258"/>
              <a:ext cx="5075997" cy="54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b="1" dirty="0">
                  <a:solidFill>
                    <a:schemeClr val="tx1"/>
                  </a:solidFill>
                  <a:latin typeface="JetBrains Mono" panose="020B0604020202020204" charset="0"/>
                  <a:cs typeface="JetBrains Mono" panose="020B0604020202020204" charset="0"/>
                </a:rPr>
                <a:t>Универсальный </a:t>
              </a:r>
              <a:r>
                <a:rPr lang="ru-RU" sz="2400" b="1" dirty="0">
                  <a:latin typeface="JetBrains Mono" panose="020B0604020202020204" charset="0"/>
                  <a:cs typeface="JetBrains Mono" panose="020B0604020202020204" charset="0"/>
                </a:rPr>
                <a:t>дизайн</a:t>
              </a:r>
              <a:endParaRPr lang="en-US" sz="2400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479047" y="397031"/>
              <a:ext cx="641486" cy="805519"/>
            </a:xfrm>
            <a:custGeom>
              <a:avLst/>
              <a:gdLst/>
              <a:ahLst/>
              <a:cxnLst/>
              <a:rect l="l" t="t" r="r" b="b"/>
              <a:pathLst>
                <a:path w="641486" h="805519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408130" y="460826"/>
              <a:ext cx="783321" cy="677929"/>
            </a:xfrm>
            <a:custGeom>
              <a:avLst/>
              <a:gdLst/>
              <a:ahLst/>
              <a:cxnLst/>
              <a:rect l="l" t="t" r="r" b="b"/>
              <a:pathLst>
                <a:path w="783321" h="677929">
                  <a:moveTo>
                    <a:pt x="0" y="0"/>
                  </a:moveTo>
                  <a:lnTo>
                    <a:pt x="783321" y="0"/>
                  </a:lnTo>
                  <a:lnTo>
                    <a:pt x="783321" y="677929"/>
                  </a:lnTo>
                  <a:lnTo>
                    <a:pt x="0" y="677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367408" y="479827"/>
              <a:ext cx="864764" cy="639925"/>
            </a:xfrm>
            <a:custGeom>
              <a:avLst/>
              <a:gdLst/>
              <a:ahLst/>
              <a:cxnLst/>
              <a:rect l="l" t="t" r="r" b="b"/>
              <a:pathLst>
                <a:path w="864764" h="639925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9950698" y="276027"/>
            <a:ext cx="6332551" cy="178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ru-RU" sz="3399" u="none" dirty="0">
                <a:solidFill>
                  <a:srgbClr val="FFFFFF"/>
                </a:solidFill>
                <a:latin typeface="Helios"/>
              </a:rPr>
              <a:t>Дополнительный функционал предоставленный нашей командой</a:t>
            </a:r>
            <a:endParaRPr lang="en-US" sz="3399" u="none" dirty="0">
              <a:solidFill>
                <a:srgbClr val="FFFFFF"/>
              </a:solidFill>
              <a:latin typeface="Helio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253363" cy="1999055"/>
            <a:chOff x="0" y="0"/>
            <a:chExt cx="16337818" cy="266540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337818" cy="1667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ru-RU" sz="8499" dirty="0">
                  <a:solidFill>
                    <a:srgbClr val="A20E20"/>
                  </a:solidFill>
                  <a:latin typeface="TT Hoves Bold"/>
                </a:rPr>
                <a:t>Описание продукта</a:t>
              </a:r>
              <a:endParaRPr lang="en-US" sz="8499" dirty="0">
                <a:solidFill>
                  <a:srgbClr val="A20E20"/>
                </a:solidFill>
                <a:latin typeface="TT Hove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4252"/>
              <a:ext cx="13354426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709423"/>
            <a:ext cx="4578325" cy="1073376"/>
            <a:chOff x="0" y="0"/>
            <a:chExt cx="1205814" cy="28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Mission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9226" y="4709423"/>
            <a:ext cx="4578325" cy="1073376"/>
            <a:chOff x="0" y="0"/>
            <a:chExt cx="1205814" cy="28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Vision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439135"/>
            <a:ext cx="12627597" cy="2093754"/>
            <a:chOff x="0" y="0"/>
            <a:chExt cx="16836795" cy="279167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 err="1">
                  <a:solidFill>
                    <a:srgbClr val="A20E20"/>
                  </a:solidFill>
                  <a:latin typeface="TT Hoves Bold"/>
                </a:rPr>
                <a:t>Parcing</a:t>
              </a: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 #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030518"/>
              <a:ext cx="13798468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6289350"/>
            <a:ext cx="457832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the company's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mission statement here.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99226" y="6289350"/>
            <a:ext cx="457832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the company's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vision statement here.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95362"/>
            <a:ext cx="4669373" cy="255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800" u="none" dirty="0">
                <a:solidFill>
                  <a:schemeClr val="bg1"/>
                </a:solidFill>
                <a:latin typeface="Helios Bold"/>
              </a:rPr>
              <a:t>ML # 2</a:t>
            </a:r>
          </a:p>
          <a:p>
            <a:pPr algn="ctr">
              <a:lnSpc>
                <a:spcPts val="10199"/>
              </a:lnSpc>
            </a:pPr>
            <a:endParaRPr lang="en-US" sz="8499" dirty="0">
              <a:solidFill>
                <a:schemeClr val="bg1"/>
              </a:solidFill>
              <a:latin typeface="TT Hove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348711" y="1733502"/>
            <a:ext cx="6910589" cy="1665580"/>
            <a:chOff x="0" y="0"/>
            <a:chExt cx="5213448" cy="12565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13448" cy="1256537"/>
            </a:xfrm>
            <a:custGeom>
              <a:avLst/>
              <a:gdLst/>
              <a:ahLst/>
              <a:cxnLst/>
              <a:rect l="l" t="t" r="r" b="b"/>
              <a:pathLst>
                <a:path w="5213448" h="1256537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22928"/>
                  </a:lnTo>
                  <a:cubicBezTo>
                    <a:pt x="5213448" y="1241490"/>
                    <a:pt x="5198401" y="1256537"/>
                    <a:pt x="5179839" y="1256537"/>
                  </a:cubicBezTo>
                  <a:lnTo>
                    <a:pt x="33609" y="1256537"/>
                  </a:lnTo>
                  <a:cubicBezTo>
                    <a:pt x="15047" y="1256537"/>
                    <a:pt x="0" y="1241490"/>
                    <a:pt x="0" y="1222928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213448" cy="13041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2A2E3A"/>
                  </a:solidFill>
                  <a:latin typeface="Helios"/>
                </a:rPr>
                <a:t>Use links to go to a different page inside your presentation. </a:t>
              </a:r>
            </a:p>
            <a:p>
              <a:pPr>
                <a:lnSpc>
                  <a:spcPts val="2520"/>
                </a:lnSpc>
              </a:pPr>
              <a:endParaRPr lang="en-US" sz="1800" dirty="0">
                <a:solidFill>
                  <a:srgbClr val="2A2E3A"/>
                </a:solidFill>
                <a:latin typeface="Helios"/>
              </a:endParaRPr>
            </a:p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2A2E3A"/>
                  </a:solidFill>
                  <a:latin typeface="Helios"/>
                </a:rPr>
                <a:t>Highlight text, click on the link symbol on the toolbar, and select the page in your presentation you want to connect.</a:t>
              </a:r>
            </a:p>
          </p:txBody>
        </p:sp>
      </p:grpSp>
      <p:grpSp>
        <p:nvGrpSpPr>
          <p:cNvPr id="66" name="Group 5">
            <a:extLst>
              <a:ext uri="{FF2B5EF4-FFF2-40B4-BE49-F238E27FC236}">
                <a16:creationId xmlns:a16="http://schemas.microsoft.com/office/drawing/2014/main" id="{DB766626-B384-993C-5E38-6673A473B7B0}"/>
              </a:ext>
            </a:extLst>
          </p:cNvPr>
          <p:cNvGrpSpPr/>
          <p:nvPr/>
        </p:nvGrpSpPr>
        <p:grpSpPr>
          <a:xfrm>
            <a:off x="6858544" y="7978636"/>
            <a:ext cx="4588065" cy="1588186"/>
            <a:chOff x="0" y="-57150"/>
            <a:chExt cx="812800" cy="418288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0204611A-93B8-48CD-588B-E675733EA060}"/>
                </a:ext>
              </a:extLst>
            </p:cNvPr>
            <p:cNvSpPr/>
            <p:nvPr/>
          </p:nvSpPr>
          <p:spPr>
            <a:xfrm>
              <a:off x="0" y="0"/>
              <a:ext cx="812800" cy="361138"/>
            </a:xfrm>
            <a:custGeom>
              <a:avLst/>
              <a:gdLst/>
              <a:ahLst/>
              <a:cxnLst/>
              <a:rect l="l" t="t" r="r" b="b"/>
              <a:pathLst>
                <a:path w="812800" h="361138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2A2E3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8" name="TextBox 7">
              <a:extLst>
                <a:ext uri="{FF2B5EF4-FFF2-40B4-BE49-F238E27FC236}">
                  <a16:creationId xmlns:a16="http://schemas.microsoft.com/office/drawing/2014/main" id="{BA29F779-B6F6-6A98-3F54-BD67D6293E50}"/>
                </a:ext>
              </a:extLst>
            </p:cNvPr>
            <p:cNvSpPr txBox="1"/>
            <p:nvPr/>
          </p:nvSpPr>
          <p:spPr>
            <a:xfrm>
              <a:off x="0" y="-57150"/>
              <a:ext cx="812800" cy="418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ru-RU" sz="2299" dirty="0" err="1">
                  <a:solidFill>
                    <a:srgbClr val="FFFFFF"/>
                  </a:solidFill>
                  <a:latin typeface="Helios Bold"/>
                </a:rPr>
                <a:t>Приоритезированный</a:t>
              </a:r>
              <a:r>
                <a:rPr lang="ru-RU" sz="2299" dirty="0">
                  <a:solidFill>
                    <a:srgbClr val="FFFFFF"/>
                  </a:solidFill>
                  <a:latin typeface="Helios Bold"/>
                </a:rPr>
                <a:t> список тендеров</a:t>
              </a:r>
              <a:endParaRPr lang="en-US" sz="2299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69" name="AutoShape 8">
            <a:extLst>
              <a:ext uri="{FF2B5EF4-FFF2-40B4-BE49-F238E27FC236}">
                <a16:creationId xmlns:a16="http://schemas.microsoft.com/office/drawing/2014/main" id="{194AB472-9C40-8E88-605F-7A0632AE0A5C}"/>
              </a:ext>
            </a:extLst>
          </p:cNvPr>
          <p:cNvSpPr/>
          <p:nvPr/>
        </p:nvSpPr>
        <p:spPr>
          <a:xfrm>
            <a:off x="17640296" y="8860112"/>
            <a:ext cx="1108954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70" name="AutoShape 9">
            <a:extLst>
              <a:ext uri="{FF2B5EF4-FFF2-40B4-BE49-F238E27FC236}">
                <a16:creationId xmlns:a16="http://schemas.microsoft.com/office/drawing/2014/main" id="{43DCB717-E788-D1DA-4268-29F8D41D0520}"/>
              </a:ext>
            </a:extLst>
          </p:cNvPr>
          <p:cNvSpPr/>
          <p:nvPr/>
        </p:nvSpPr>
        <p:spPr>
          <a:xfrm>
            <a:off x="7613138" y="6727100"/>
            <a:ext cx="98486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71" name="AutoShape 10">
            <a:extLst>
              <a:ext uri="{FF2B5EF4-FFF2-40B4-BE49-F238E27FC236}">
                <a16:creationId xmlns:a16="http://schemas.microsoft.com/office/drawing/2014/main" id="{12D38E18-D8DC-25F5-51D8-CDAB134FB06D}"/>
              </a:ext>
            </a:extLst>
          </p:cNvPr>
          <p:cNvSpPr/>
          <p:nvPr/>
        </p:nvSpPr>
        <p:spPr>
          <a:xfrm>
            <a:off x="14020613" y="9874399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72" name="AutoShape 11">
            <a:extLst>
              <a:ext uri="{FF2B5EF4-FFF2-40B4-BE49-F238E27FC236}">
                <a16:creationId xmlns:a16="http://schemas.microsoft.com/office/drawing/2014/main" id="{2E083643-5263-0960-916D-3BDA1FEC4828}"/>
              </a:ext>
            </a:extLst>
          </p:cNvPr>
          <p:cNvSpPr/>
          <p:nvPr/>
        </p:nvSpPr>
        <p:spPr>
          <a:xfrm>
            <a:off x="15366190" y="8909203"/>
            <a:ext cx="1284377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51B0B112-08CE-0176-5967-6E182AD2A9BF}"/>
              </a:ext>
            </a:extLst>
          </p:cNvPr>
          <p:cNvGrpSpPr/>
          <p:nvPr/>
        </p:nvGrpSpPr>
        <p:grpSpPr>
          <a:xfrm>
            <a:off x="5117588" y="6260375"/>
            <a:ext cx="2495550" cy="933450"/>
            <a:chOff x="0" y="0"/>
            <a:chExt cx="657264" cy="245847"/>
          </a:xfrm>
        </p:grpSpPr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3DD521F-4112-704A-EB9C-58FAFF632A7C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F2CBDD04-C5B0-667A-5396-26FC85DA3AB8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Данные попадают на сервер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76" name="Group 15">
            <a:extLst>
              <a:ext uri="{FF2B5EF4-FFF2-40B4-BE49-F238E27FC236}">
                <a16:creationId xmlns:a16="http://schemas.microsoft.com/office/drawing/2014/main" id="{28AD58DE-718C-A424-9DD2-B3273116496A}"/>
              </a:ext>
            </a:extLst>
          </p:cNvPr>
          <p:cNvGrpSpPr/>
          <p:nvPr/>
        </p:nvGrpSpPr>
        <p:grpSpPr>
          <a:xfrm>
            <a:off x="11001058" y="3863619"/>
            <a:ext cx="2495550" cy="1078111"/>
            <a:chOff x="0" y="-38100"/>
            <a:chExt cx="657264" cy="283947"/>
          </a:xfrm>
        </p:grpSpPr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A71D98A-E667-A5F3-4DE2-23F0C41EAF96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78" name="TextBox 17">
              <a:extLst>
                <a:ext uri="{FF2B5EF4-FFF2-40B4-BE49-F238E27FC236}">
                  <a16:creationId xmlns:a16="http://schemas.microsoft.com/office/drawing/2014/main" id="{F19BEB24-BC69-9B4B-9C8F-08514D47430F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Данные сохраняются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79" name="Group 18">
            <a:extLst>
              <a:ext uri="{FF2B5EF4-FFF2-40B4-BE49-F238E27FC236}">
                <a16:creationId xmlns:a16="http://schemas.microsoft.com/office/drawing/2014/main" id="{3542CA23-6CC6-B7F7-0502-5DBA20D2DBC9}"/>
              </a:ext>
            </a:extLst>
          </p:cNvPr>
          <p:cNvGrpSpPr/>
          <p:nvPr/>
        </p:nvGrpSpPr>
        <p:grpSpPr>
          <a:xfrm>
            <a:off x="12870640" y="10205154"/>
            <a:ext cx="2495550" cy="933450"/>
            <a:chOff x="0" y="0"/>
            <a:chExt cx="657264" cy="245847"/>
          </a:xfrm>
        </p:grpSpPr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F3618CC6-2633-C208-2D2C-6B47F703E8A7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81" name="TextBox 20">
              <a:extLst>
                <a:ext uri="{FF2B5EF4-FFF2-40B4-BE49-F238E27FC236}">
                  <a16:creationId xmlns:a16="http://schemas.microsoft.com/office/drawing/2014/main" id="{C1F6B7D5-0E1E-C316-2A7F-A59B02B9926A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82" name="Group 21">
            <a:extLst>
              <a:ext uri="{FF2B5EF4-FFF2-40B4-BE49-F238E27FC236}">
                <a16:creationId xmlns:a16="http://schemas.microsoft.com/office/drawing/2014/main" id="{24FE0C2E-C959-2DAD-AA18-6C90BCB045C3}"/>
              </a:ext>
            </a:extLst>
          </p:cNvPr>
          <p:cNvGrpSpPr/>
          <p:nvPr/>
        </p:nvGrpSpPr>
        <p:grpSpPr>
          <a:xfrm>
            <a:off x="18749247" y="8400940"/>
            <a:ext cx="2495550" cy="933450"/>
            <a:chOff x="0" y="0"/>
            <a:chExt cx="657264" cy="245847"/>
          </a:xfrm>
        </p:grpSpPr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3F5C6483-9CFA-05F1-5145-77A6CAC6C2DC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id="84" name="TextBox 23">
              <a:extLst>
                <a:ext uri="{FF2B5EF4-FFF2-40B4-BE49-F238E27FC236}">
                  <a16:creationId xmlns:a16="http://schemas.microsoft.com/office/drawing/2014/main" id="{7A836114-CFE7-A924-F403-096DF109465C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id="85" name="Group 24">
            <a:extLst>
              <a:ext uri="{FF2B5EF4-FFF2-40B4-BE49-F238E27FC236}">
                <a16:creationId xmlns:a16="http://schemas.microsoft.com/office/drawing/2014/main" id="{C2671764-37DD-FC2A-F895-A9F41C8DD0DA}"/>
              </a:ext>
            </a:extLst>
          </p:cNvPr>
          <p:cNvGrpSpPr/>
          <p:nvPr/>
        </p:nvGrpSpPr>
        <p:grpSpPr>
          <a:xfrm>
            <a:off x="5916388" y="4056332"/>
            <a:ext cx="3074530" cy="933450"/>
            <a:chOff x="0" y="0"/>
            <a:chExt cx="657264" cy="245847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ED715B03-1C7C-7E1E-E493-201D217C709D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D9E9944B-435A-ED1F-E2A1-70F9FB1CB924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Успешные нажатия на фильтры передаются на сервис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88" name="AutoShape 27">
            <a:extLst>
              <a:ext uri="{FF2B5EF4-FFF2-40B4-BE49-F238E27FC236}">
                <a16:creationId xmlns:a16="http://schemas.microsoft.com/office/drawing/2014/main" id="{55C7EE7D-C73E-C2AE-9047-11472ECE14EA}"/>
              </a:ext>
            </a:extLst>
          </p:cNvPr>
          <p:cNvSpPr/>
          <p:nvPr/>
        </p:nvSpPr>
        <p:spPr>
          <a:xfrm>
            <a:off x="16746631" y="6005312"/>
            <a:ext cx="129751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89" name="Group 28">
            <a:extLst>
              <a:ext uri="{FF2B5EF4-FFF2-40B4-BE49-F238E27FC236}">
                <a16:creationId xmlns:a16="http://schemas.microsoft.com/office/drawing/2014/main" id="{7F470EE9-E22A-86CC-7C55-DD317FD6E317}"/>
              </a:ext>
            </a:extLst>
          </p:cNvPr>
          <p:cNvGrpSpPr/>
          <p:nvPr/>
        </p:nvGrpSpPr>
        <p:grpSpPr>
          <a:xfrm>
            <a:off x="18575254" y="4937833"/>
            <a:ext cx="2495550" cy="933450"/>
            <a:chOff x="0" y="0"/>
            <a:chExt cx="657264" cy="245847"/>
          </a:xfrm>
        </p:grpSpPr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9EDEEC8A-AB74-21F9-3AB9-3F24B67D68B7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F6ED47A1-E63E-3DE4-365D-E9F0F4CC876F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92" name="AutoShape 31">
            <a:extLst>
              <a:ext uri="{FF2B5EF4-FFF2-40B4-BE49-F238E27FC236}">
                <a16:creationId xmlns:a16="http://schemas.microsoft.com/office/drawing/2014/main" id="{CE298E3F-8AD3-9D09-4C2E-E87A4A13D398}"/>
              </a:ext>
            </a:extLst>
          </p:cNvPr>
          <p:cNvSpPr/>
          <p:nvPr/>
        </p:nvSpPr>
        <p:spPr>
          <a:xfrm flipH="1">
            <a:off x="11606716" y="7658362"/>
            <a:ext cx="2150064" cy="661395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94" name="AutoShape 33">
            <a:extLst>
              <a:ext uri="{FF2B5EF4-FFF2-40B4-BE49-F238E27FC236}">
                <a16:creationId xmlns:a16="http://schemas.microsoft.com/office/drawing/2014/main" id="{E1BFF8BA-3A34-CFA8-D2B0-AAB23C60963F}"/>
              </a:ext>
            </a:extLst>
          </p:cNvPr>
          <p:cNvSpPr/>
          <p:nvPr/>
        </p:nvSpPr>
        <p:spPr>
          <a:xfrm>
            <a:off x="4216954" y="4517760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95" name="Group 34">
            <a:extLst>
              <a:ext uri="{FF2B5EF4-FFF2-40B4-BE49-F238E27FC236}">
                <a16:creationId xmlns:a16="http://schemas.microsoft.com/office/drawing/2014/main" id="{34BE5E2A-96D4-D414-D97D-295D97FE15AD}"/>
              </a:ext>
            </a:extLst>
          </p:cNvPr>
          <p:cNvGrpSpPr/>
          <p:nvPr/>
        </p:nvGrpSpPr>
        <p:grpSpPr>
          <a:xfrm>
            <a:off x="15304564" y="4001422"/>
            <a:ext cx="1866900" cy="940308"/>
            <a:chOff x="0" y="0"/>
            <a:chExt cx="491694" cy="247653"/>
          </a:xfrm>
        </p:grpSpPr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E073E66-C5F3-9ED6-1C1B-5D2875157E67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97" name="TextBox 36">
              <a:extLst>
                <a:ext uri="{FF2B5EF4-FFF2-40B4-BE49-F238E27FC236}">
                  <a16:creationId xmlns:a16="http://schemas.microsoft.com/office/drawing/2014/main" id="{3EFA13D9-66CD-4510-0693-F84BE0D16448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Вычисляется вес каждого </a:t>
              </a:r>
              <a:r>
                <a:rPr lang="ru-RU" sz="1500" dirty="0" err="1">
                  <a:solidFill>
                    <a:srgbClr val="2A2E3A"/>
                  </a:solidFill>
                  <a:latin typeface="Helios Bold"/>
                </a:rPr>
                <a:t>фильра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98" name="Group 37">
            <a:extLst>
              <a:ext uri="{FF2B5EF4-FFF2-40B4-BE49-F238E27FC236}">
                <a16:creationId xmlns:a16="http://schemas.microsoft.com/office/drawing/2014/main" id="{92BBDC85-072B-2398-60F2-D68A130F1C6F}"/>
              </a:ext>
            </a:extLst>
          </p:cNvPr>
          <p:cNvGrpSpPr/>
          <p:nvPr/>
        </p:nvGrpSpPr>
        <p:grpSpPr>
          <a:xfrm>
            <a:off x="2350064" y="4061359"/>
            <a:ext cx="1866900" cy="940308"/>
            <a:chOff x="0" y="0"/>
            <a:chExt cx="491694" cy="247653"/>
          </a:xfrm>
        </p:grpSpPr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916618F6-7199-6FF4-69AA-629DF0F884FB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0" name="TextBox 39">
              <a:extLst>
                <a:ext uri="{FF2B5EF4-FFF2-40B4-BE49-F238E27FC236}">
                  <a16:creationId xmlns:a16="http://schemas.microsoft.com/office/drawing/2014/main" id="{772EE071-3D66-352F-3BE6-D7486C0FEBBB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Пользователь использует фильтры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101" name="Group 40">
            <a:extLst>
              <a:ext uri="{FF2B5EF4-FFF2-40B4-BE49-F238E27FC236}">
                <a16:creationId xmlns:a16="http://schemas.microsoft.com/office/drawing/2014/main" id="{F01573D4-88CC-473E-2052-B3A7013210EF}"/>
              </a:ext>
            </a:extLst>
          </p:cNvPr>
          <p:cNvGrpSpPr/>
          <p:nvPr/>
        </p:nvGrpSpPr>
        <p:grpSpPr>
          <a:xfrm>
            <a:off x="11104700" y="12527249"/>
            <a:ext cx="2495550" cy="933450"/>
            <a:chOff x="0" y="0"/>
            <a:chExt cx="657264" cy="245847"/>
          </a:xfrm>
        </p:grpSpPr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76BB2848-AF73-E937-5505-624A4F544A54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03" name="TextBox 42">
              <a:extLst>
                <a:ext uri="{FF2B5EF4-FFF2-40B4-BE49-F238E27FC236}">
                  <a16:creationId xmlns:a16="http://schemas.microsoft.com/office/drawing/2014/main" id="{433EEAD1-8CC8-CA1D-ABDE-56882831FB52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104" name="AutoShape 43">
            <a:extLst>
              <a:ext uri="{FF2B5EF4-FFF2-40B4-BE49-F238E27FC236}">
                <a16:creationId xmlns:a16="http://schemas.microsoft.com/office/drawing/2014/main" id="{6CAE7BE2-E813-14B1-E636-A437CDE678B3}"/>
              </a:ext>
            </a:extLst>
          </p:cNvPr>
          <p:cNvSpPr/>
          <p:nvPr/>
        </p:nvSpPr>
        <p:spPr>
          <a:xfrm>
            <a:off x="12499011" y="11823401"/>
            <a:ext cx="1917096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01401AA4-D654-43AA-3E46-F71777DDE5BD}"/>
              </a:ext>
            </a:extLst>
          </p:cNvPr>
          <p:cNvGrpSpPr/>
          <p:nvPr/>
        </p:nvGrpSpPr>
        <p:grpSpPr>
          <a:xfrm>
            <a:off x="14899839" y="11957754"/>
            <a:ext cx="2495550" cy="933450"/>
            <a:chOff x="0" y="0"/>
            <a:chExt cx="657264" cy="245847"/>
          </a:xfrm>
        </p:grpSpPr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B1E5A8D5-2AF6-B361-6691-CBEEE879F3F9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07" name="TextBox 46">
              <a:extLst>
                <a:ext uri="{FF2B5EF4-FFF2-40B4-BE49-F238E27FC236}">
                  <a16:creationId xmlns:a16="http://schemas.microsoft.com/office/drawing/2014/main" id="{39E19ACA-9741-3A2E-BE7C-E6F1BC1F7DCA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id="108" name="AutoShape 47">
            <a:extLst>
              <a:ext uri="{FF2B5EF4-FFF2-40B4-BE49-F238E27FC236}">
                <a16:creationId xmlns:a16="http://schemas.microsoft.com/office/drawing/2014/main" id="{D432BC68-08DA-031E-AC45-26526400E7F7}"/>
              </a:ext>
            </a:extLst>
          </p:cNvPr>
          <p:cNvSpPr/>
          <p:nvPr/>
        </p:nvSpPr>
        <p:spPr>
          <a:xfrm>
            <a:off x="13756781" y="11772016"/>
            <a:ext cx="1504692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09" name="AutoShape 48">
            <a:extLst>
              <a:ext uri="{FF2B5EF4-FFF2-40B4-BE49-F238E27FC236}">
                <a16:creationId xmlns:a16="http://schemas.microsoft.com/office/drawing/2014/main" id="{62D7B6EE-050C-5C5F-79DF-E5C28FF73C01}"/>
              </a:ext>
            </a:extLst>
          </p:cNvPr>
          <p:cNvSpPr/>
          <p:nvPr/>
        </p:nvSpPr>
        <p:spPr>
          <a:xfrm>
            <a:off x="17050184" y="11668561"/>
            <a:ext cx="1959037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10" name="AutoShape 49">
            <a:extLst>
              <a:ext uri="{FF2B5EF4-FFF2-40B4-BE49-F238E27FC236}">
                <a16:creationId xmlns:a16="http://schemas.microsoft.com/office/drawing/2014/main" id="{C9F5C176-3197-F79F-092B-15A5DBE048F6}"/>
              </a:ext>
            </a:extLst>
          </p:cNvPr>
          <p:cNvSpPr/>
          <p:nvPr/>
        </p:nvSpPr>
        <p:spPr>
          <a:xfrm>
            <a:off x="17395379" y="12410809"/>
            <a:ext cx="1668203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111" name="Group 50">
            <a:extLst>
              <a:ext uri="{FF2B5EF4-FFF2-40B4-BE49-F238E27FC236}">
                <a16:creationId xmlns:a16="http://schemas.microsoft.com/office/drawing/2014/main" id="{3C4743B9-65D2-A6D3-7BCD-B4670110FF21}"/>
              </a:ext>
            </a:extLst>
          </p:cNvPr>
          <p:cNvGrpSpPr/>
          <p:nvPr/>
        </p:nvGrpSpPr>
        <p:grpSpPr>
          <a:xfrm>
            <a:off x="18130122" y="9991385"/>
            <a:ext cx="1866900" cy="940308"/>
            <a:chOff x="0" y="0"/>
            <a:chExt cx="491694" cy="247653"/>
          </a:xfrm>
        </p:grpSpPr>
        <p:sp>
          <p:nvSpPr>
            <p:cNvPr id="112" name="Freeform 51">
              <a:extLst>
                <a:ext uri="{FF2B5EF4-FFF2-40B4-BE49-F238E27FC236}">
                  <a16:creationId xmlns:a16="http://schemas.microsoft.com/office/drawing/2014/main" id="{EAEE8FE8-6923-EB40-7B18-F7306F4D0C6A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13" name="TextBox 52">
              <a:extLst>
                <a:ext uri="{FF2B5EF4-FFF2-40B4-BE49-F238E27FC236}">
                  <a16:creationId xmlns:a16="http://schemas.microsoft.com/office/drawing/2014/main" id="{67C944C2-ACFA-3949-0911-DE63B65AB84B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id="114" name="Group 53">
            <a:extLst>
              <a:ext uri="{FF2B5EF4-FFF2-40B4-BE49-F238E27FC236}">
                <a16:creationId xmlns:a16="http://schemas.microsoft.com/office/drawing/2014/main" id="{D6124959-8AA8-7C5C-F225-1E12ECBFAADF}"/>
              </a:ext>
            </a:extLst>
          </p:cNvPr>
          <p:cNvGrpSpPr/>
          <p:nvPr/>
        </p:nvGrpSpPr>
        <p:grpSpPr>
          <a:xfrm>
            <a:off x="19063572" y="11941396"/>
            <a:ext cx="1866900" cy="940308"/>
            <a:chOff x="0" y="0"/>
            <a:chExt cx="491694" cy="247653"/>
          </a:xfrm>
        </p:grpSpPr>
        <p:sp>
          <p:nvSpPr>
            <p:cNvPr id="115" name="Freeform 54">
              <a:extLst>
                <a:ext uri="{FF2B5EF4-FFF2-40B4-BE49-F238E27FC236}">
                  <a16:creationId xmlns:a16="http://schemas.microsoft.com/office/drawing/2014/main" id="{E783FF0C-AB67-2443-9B5F-9B52E70B0471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16" name="TextBox 55">
              <a:extLst>
                <a:ext uri="{FF2B5EF4-FFF2-40B4-BE49-F238E27FC236}">
                  <a16:creationId xmlns:a16="http://schemas.microsoft.com/office/drawing/2014/main" id="{4572C6CC-7426-5D80-9759-546114418705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sp>
        <p:nvSpPr>
          <p:cNvPr id="117" name="AutoShape 33">
            <a:extLst>
              <a:ext uri="{FF2B5EF4-FFF2-40B4-BE49-F238E27FC236}">
                <a16:creationId xmlns:a16="http://schemas.microsoft.com/office/drawing/2014/main" id="{A42E31B1-425F-00BA-B775-E84AD8A62F63}"/>
              </a:ext>
            </a:extLst>
          </p:cNvPr>
          <p:cNvSpPr/>
          <p:nvPr/>
        </p:nvSpPr>
        <p:spPr>
          <a:xfrm>
            <a:off x="9099429" y="4489061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18" name="AutoShape 33">
            <a:extLst>
              <a:ext uri="{FF2B5EF4-FFF2-40B4-BE49-F238E27FC236}">
                <a16:creationId xmlns:a16="http://schemas.microsoft.com/office/drawing/2014/main" id="{2A293819-DCB5-C4B7-FB18-4072976DBE31}"/>
              </a:ext>
            </a:extLst>
          </p:cNvPr>
          <p:cNvSpPr/>
          <p:nvPr/>
        </p:nvSpPr>
        <p:spPr>
          <a:xfrm>
            <a:off x="13529116" y="4470011"/>
            <a:ext cx="1699445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grpSp>
        <p:nvGrpSpPr>
          <p:cNvPr id="119" name="Group 37">
            <a:extLst>
              <a:ext uri="{FF2B5EF4-FFF2-40B4-BE49-F238E27FC236}">
                <a16:creationId xmlns:a16="http://schemas.microsoft.com/office/drawing/2014/main" id="{1F43E34D-D4B6-C78C-E347-C84F5B19A65A}"/>
              </a:ext>
            </a:extLst>
          </p:cNvPr>
          <p:cNvGrpSpPr/>
          <p:nvPr/>
        </p:nvGrpSpPr>
        <p:grpSpPr>
          <a:xfrm>
            <a:off x="1802054" y="6312510"/>
            <a:ext cx="1866900" cy="940308"/>
            <a:chOff x="0" y="0"/>
            <a:chExt cx="491694" cy="247653"/>
          </a:xfrm>
        </p:grpSpPr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530A81D8-A599-374B-5320-9091301F9018}"/>
                </a:ext>
              </a:extLst>
            </p:cNvPr>
            <p:cNvSpPr/>
            <p:nvPr/>
          </p:nvSpPr>
          <p:spPr>
            <a:xfrm>
              <a:off x="0" y="0"/>
              <a:ext cx="491694" cy="247653"/>
            </a:xfrm>
            <a:custGeom>
              <a:avLst/>
              <a:gdLst/>
              <a:ahLst/>
              <a:cxnLst/>
              <a:rect l="l" t="t" r="r" b="b"/>
              <a:pathLst>
                <a:path w="491694" h="247653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1" name="TextBox 39">
              <a:extLst>
                <a:ext uri="{FF2B5EF4-FFF2-40B4-BE49-F238E27FC236}">
                  <a16:creationId xmlns:a16="http://schemas.microsoft.com/office/drawing/2014/main" id="{D2F6DF9E-5A29-DF4C-F440-B85F1BFFFB68}"/>
                </a:ext>
              </a:extLst>
            </p:cNvPr>
            <p:cNvSpPr txBox="1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2A2E3A"/>
                  </a:solidFill>
                  <a:latin typeface="Helios Bold"/>
                </a:rPr>
                <a:t>Пользователь задает фильтры</a:t>
              </a:r>
              <a:endParaRPr lang="en-US" sz="1500" dirty="0">
                <a:solidFill>
                  <a:srgbClr val="2A2E3A"/>
                </a:solidFill>
                <a:latin typeface="Helios Bold"/>
              </a:endParaRPr>
            </a:p>
          </p:txBody>
        </p:sp>
      </p:grpSp>
      <p:grpSp>
        <p:nvGrpSpPr>
          <p:cNvPr id="122" name="Group 24">
            <a:extLst>
              <a:ext uri="{FF2B5EF4-FFF2-40B4-BE49-F238E27FC236}">
                <a16:creationId xmlns:a16="http://schemas.microsoft.com/office/drawing/2014/main" id="{0B05301B-A38B-4AEE-F508-AD73F4D7EC5C}"/>
              </a:ext>
            </a:extLst>
          </p:cNvPr>
          <p:cNvGrpSpPr/>
          <p:nvPr/>
        </p:nvGrpSpPr>
        <p:grpSpPr>
          <a:xfrm>
            <a:off x="8532187" y="6260375"/>
            <a:ext cx="3074530" cy="933450"/>
            <a:chOff x="0" y="0"/>
            <a:chExt cx="657264" cy="245847"/>
          </a:xfrm>
        </p:grpSpPr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A5F0DD96-DE12-9312-C641-0B6FB86641F5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24" name="TextBox 26">
              <a:extLst>
                <a:ext uri="{FF2B5EF4-FFF2-40B4-BE49-F238E27FC236}">
                  <a16:creationId xmlns:a16="http://schemas.microsoft.com/office/drawing/2014/main" id="{7A9E752C-184C-64CC-8A29-3F7BC8552A66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1. Ранжировка по </a:t>
              </a:r>
              <a:r>
                <a:rPr lang="ru-RU" sz="1500" dirty="0" err="1">
                  <a:solidFill>
                    <a:srgbClr val="FFFFFF"/>
                  </a:solidFill>
                  <a:latin typeface="Helios Bold"/>
                </a:rPr>
                <a:t>налчию</a:t>
              </a: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 продукта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9F01DD9D-C423-9BA7-CE94-75C4C08626A5}"/>
              </a:ext>
            </a:extLst>
          </p:cNvPr>
          <p:cNvGrpSpPr/>
          <p:nvPr/>
        </p:nvGrpSpPr>
        <p:grpSpPr>
          <a:xfrm>
            <a:off x="13087098" y="5697072"/>
            <a:ext cx="3074530" cy="1776235"/>
            <a:chOff x="0" y="-38100"/>
            <a:chExt cx="657264" cy="283947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D98A5ECA-7D00-7CEA-6372-D98DE7B9E6BD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FD3711DE-1776-4CD4-FF00-40AE7381F223}"/>
                </a:ext>
              </a:extLst>
            </p:cNvPr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ru-RU" sz="1500" dirty="0">
                  <a:solidFill>
                    <a:srgbClr val="FFFFFF"/>
                  </a:solidFill>
                  <a:latin typeface="Helios Bold"/>
                </a:rPr>
                <a:t>2. Ранжировка по перемножению веса фильтра на его совпадение</a:t>
              </a:r>
              <a:endParaRPr lang="en-US" sz="15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128" name="AutoShape 10">
            <a:extLst>
              <a:ext uri="{FF2B5EF4-FFF2-40B4-BE49-F238E27FC236}">
                <a16:creationId xmlns:a16="http://schemas.microsoft.com/office/drawing/2014/main" id="{ADB8AE95-670F-D5A1-48AD-DA873356720D}"/>
              </a:ext>
            </a:extLst>
          </p:cNvPr>
          <p:cNvSpPr/>
          <p:nvPr/>
        </p:nvSpPr>
        <p:spPr>
          <a:xfrm>
            <a:off x="3953615" y="6800258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29" name="AutoShape 10">
            <a:extLst>
              <a:ext uri="{FF2B5EF4-FFF2-40B4-BE49-F238E27FC236}">
                <a16:creationId xmlns:a16="http://schemas.microsoft.com/office/drawing/2014/main" id="{93858779-3A46-DEA4-92A2-461844585BB7}"/>
              </a:ext>
            </a:extLst>
          </p:cNvPr>
          <p:cNvSpPr/>
          <p:nvPr/>
        </p:nvSpPr>
        <p:spPr>
          <a:xfrm>
            <a:off x="11772737" y="6740250"/>
            <a:ext cx="1152881" cy="1905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53991" y="1028700"/>
            <a:ext cx="11405309" cy="2102503"/>
            <a:chOff x="0" y="0"/>
            <a:chExt cx="15207079" cy="28033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207079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A20E20"/>
                  </a:solidFill>
                  <a:latin typeface="TT Hoves Bold"/>
                </a:rPr>
                <a:t>UI/UX design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42184"/>
              <a:ext cx="1520707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988230" cy="2069533"/>
            <a:chOff x="0" y="0"/>
            <a:chExt cx="15984307" cy="275937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598430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dirty="0">
                  <a:solidFill>
                    <a:srgbClr val="FFFFFF"/>
                  </a:solidFill>
                  <a:latin typeface="TT Hoves Bold"/>
                </a:rPr>
                <a:t>Roadmap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8223"/>
              <a:ext cx="12908144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324652"/>
            <a:ext cx="3295436" cy="1073376"/>
            <a:chOff x="0" y="0"/>
            <a:chExt cx="867934" cy="28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75097" y="5324652"/>
            <a:ext cx="3295436" cy="1073376"/>
            <a:chOff x="0" y="0"/>
            <a:chExt cx="867934" cy="282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17467" y="5324652"/>
            <a:ext cx="3295436" cy="1073376"/>
            <a:chOff x="0" y="0"/>
            <a:chExt cx="867934" cy="282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63864" y="5324652"/>
            <a:ext cx="3295436" cy="1073376"/>
            <a:chOff x="0" y="0"/>
            <a:chExt cx="867934" cy="28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2025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4324136" y="5856578"/>
            <a:ext cx="1050961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8670533" y="5856578"/>
            <a:ext cx="946934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2912903" y="5856578"/>
            <a:ext cx="1050961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028700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40421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2143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63864" y="6814008"/>
            <a:ext cx="329543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1172</Words>
  <Application>Microsoft Macintosh PowerPoint</Application>
  <PresentationFormat>Произвольный</PresentationFormat>
  <Paragraphs>237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JetBrains Mono Medium</vt:lpstr>
      <vt:lpstr>JetBrains Mono</vt:lpstr>
      <vt:lpstr>Helios</vt:lpstr>
      <vt:lpstr>Arial</vt:lpstr>
      <vt:lpstr>Eurostile</vt:lpstr>
      <vt:lpstr>Calibri</vt:lpstr>
      <vt:lpstr>Helios Bold</vt:lpstr>
      <vt:lpstr>Helios Italics</vt:lpstr>
      <vt:lpstr>TT Hoves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Arina Pashkova</cp:lastModifiedBy>
  <cp:revision>3</cp:revision>
  <dcterms:created xsi:type="dcterms:W3CDTF">2006-08-16T00:00:00Z</dcterms:created>
  <dcterms:modified xsi:type="dcterms:W3CDTF">2024-03-29T15:09:14Z</dcterms:modified>
  <dc:identifier>DAGA5D-LiLU</dc:identifier>
</cp:coreProperties>
</file>